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7"/>
  </p:notesMasterIdLst>
  <p:handoutMasterIdLst>
    <p:handoutMasterId r:id="rId58"/>
  </p:handoutMasterIdLst>
  <p:sldIdLst>
    <p:sldId id="257" r:id="rId2"/>
    <p:sldId id="312"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311"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08">
          <p15:clr>
            <a:srgbClr val="A4A3A4"/>
          </p15:clr>
        </p15:guide>
        <p15:guide id="2" orient="horz" pos="708">
          <p15:clr>
            <a:srgbClr val="A4A3A4"/>
          </p15:clr>
        </p15:guide>
        <p15:guide id="3" pos="253">
          <p15:clr>
            <a:srgbClr val="A4A3A4"/>
          </p15:clr>
        </p15:guide>
        <p15:guide id="4" pos="4744">
          <p15:clr>
            <a:srgbClr val="A4A3A4"/>
          </p15:clr>
        </p15:guide>
        <p15:guide id="5" pos="5488">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3908"/>
        <p:guide orient="horz" pos="708"/>
        <p:guide pos="253"/>
        <p:guide pos="4744"/>
        <p:guide pos="5488"/>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2" Type="http://schemas.openxmlformats.org/officeDocument/2006/relationships/oleObject" Target="file:///C:\tchick%20stuff\CVS%20Sandbox\PSP%20Fund%20&amp;%20Adv\PSP%20Advanced\Source%20Material\PSP%20Adv%20Quality%20source%20material\additional%20student%204%20graphs.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tchick%20stuff\CVS%20Sandbox\PSP%20Fund%20&amp;%20Adv\PSP%20Advanced\Source%20Material\PSP%20Adv%20Quality%20source%20material\additional%20student%204%20graphs.xls"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title>
      <c:tx>
        <c:rich>
          <a:bodyPr/>
          <a:lstStyle/>
          <a:p>
            <a:pPr>
              <a:defRPr/>
            </a:pPr>
            <a:r>
              <a:rPr lang="en-US" dirty="0"/>
              <a:t>PM Time vs. Actual </a:t>
            </a:r>
            <a:r>
              <a:rPr lang="en-US" dirty="0" smtClean="0"/>
              <a:t>A&amp;M, </a:t>
            </a:r>
            <a:r>
              <a:rPr lang="en-US" dirty="0"/>
              <a:t>w/o 8</a:t>
            </a:r>
          </a:p>
        </c:rich>
      </c:tx>
      <c:overlay val="0"/>
    </c:title>
    <c:autoTitleDeleted val="0"/>
    <c:plotArea>
      <c:layout/>
      <c:scatterChart>
        <c:scatterStyle val="lineMarker"/>
        <c:varyColors val="0"/>
        <c:ser>
          <c:idx val="0"/>
          <c:order val="0"/>
          <c:tx>
            <c:strRef>
              <c:f>Sheet1!$C$1</c:f>
              <c:strCache>
                <c:ptCount val="1"/>
                <c:pt idx="0">
                  <c:v>PM Time</c:v>
                </c:pt>
              </c:strCache>
            </c:strRef>
          </c:tx>
          <c:spPr>
            <a:ln w="28575">
              <a:noFill/>
            </a:ln>
          </c:spPr>
          <c:marker>
            <c:symbol val="diamond"/>
            <c:size val="10"/>
            <c:spPr>
              <a:solidFill>
                <a:srgbClr val="0070C0"/>
              </a:solidFill>
            </c:spPr>
          </c:marker>
          <c:dLbls>
            <c:dLbl>
              <c:idx val="0"/>
              <c:tx>
                <c:rich>
                  <a:bodyPr/>
                  <a:lstStyle/>
                  <a:p>
                    <a:r>
                      <a:rPr lang="en-US" smtClean="0"/>
                      <a:t>1</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1"/>
              <c:tx>
                <c:rich>
                  <a:bodyPr/>
                  <a:lstStyle/>
                  <a:p>
                    <a:r>
                      <a:rPr lang="en-US" smtClean="0"/>
                      <a:t>2</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2"/>
              <c:tx>
                <c:rich>
                  <a:bodyPr/>
                  <a:lstStyle/>
                  <a:p>
                    <a:r>
                      <a:rPr lang="en-US" smtClean="0"/>
                      <a:t>3</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3"/>
              <c:tx>
                <c:rich>
                  <a:bodyPr/>
                  <a:lstStyle/>
                  <a:p>
                    <a:r>
                      <a:rPr lang="en-US" smtClean="0"/>
                      <a:t>4</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4"/>
              <c:tx>
                <c:rich>
                  <a:bodyPr/>
                  <a:lstStyle/>
                  <a:p>
                    <a:r>
                      <a:rPr lang="en-US" smtClean="0"/>
                      <a:t>5</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5"/>
              <c:tx>
                <c:rich>
                  <a:bodyPr/>
                  <a:lstStyle/>
                  <a:p>
                    <a:r>
                      <a:rPr lang="en-US" smtClean="0"/>
                      <a:t>6</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6"/>
              <c:tx>
                <c:rich>
                  <a:bodyPr/>
                  <a:lstStyle/>
                  <a:p>
                    <a:r>
                      <a:rPr lang="en-US" smtClean="0"/>
                      <a:t>7</a:t>
                    </a:r>
                    <a:endParaRPr lang="en-US" dirty="0"/>
                  </a:p>
                </c:rich>
              </c:tx>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trendline>
            <c:trendlineType val="linear"/>
            <c:dispRSqr val="1"/>
            <c:dispEq val="0"/>
            <c:trendlineLbl>
              <c:layout>
                <c:manualLayout>
                  <c:x val="-7.6083333333333794E-2"/>
                  <c:y val="-4.2639377992323799E-2"/>
                </c:manualLayout>
              </c:layout>
              <c:numFmt formatCode="General" sourceLinked="0"/>
            </c:trendlineLbl>
          </c:trendline>
          <c:xVal>
            <c:numRef>
              <c:f>Sheet1!$B$2:$B$8</c:f>
              <c:numCache>
                <c:formatCode>General</c:formatCode>
                <c:ptCount val="7"/>
                <c:pt idx="0">
                  <c:v>155</c:v>
                </c:pt>
                <c:pt idx="1">
                  <c:v>273</c:v>
                </c:pt>
                <c:pt idx="2">
                  <c:v>221</c:v>
                </c:pt>
                <c:pt idx="3">
                  <c:v>112</c:v>
                </c:pt>
                <c:pt idx="4">
                  <c:v>251</c:v>
                </c:pt>
                <c:pt idx="5">
                  <c:v>97</c:v>
                </c:pt>
                <c:pt idx="6">
                  <c:v>321</c:v>
                </c:pt>
              </c:numCache>
            </c:numRef>
          </c:xVal>
          <c:yVal>
            <c:numRef>
              <c:f>Sheet1!$C$2:$C$8</c:f>
              <c:numCache>
                <c:formatCode>General</c:formatCode>
                <c:ptCount val="7"/>
                <c:pt idx="0">
                  <c:v>22</c:v>
                </c:pt>
                <c:pt idx="1">
                  <c:v>10</c:v>
                </c:pt>
                <c:pt idx="2">
                  <c:v>23</c:v>
                </c:pt>
                <c:pt idx="3">
                  <c:v>39</c:v>
                </c:pt>
                <c:pt idx="4">
                  <c:v>13</c:v>
                </c:pt>
                <c:pt idx="5">
                  <c:v>28</c:v>
                </c:pt>
                <c:pt idx="6">
                  <c:v>21</c:v>
                </c:pt>
              </c:numCache>
            </c:numRef>
          </c:yVal>
          <c:smooth val="0"/>
        </c:ser>
        <c:dLbls>
          <c:showLegendKey val="0"/>
          <c:showVal val="0"/>
          <c:showCatName val="0"/>
          <c:showSerName val="0"/>
          <c:showPercent val="0"/>
          <c:showBubbleSize val="0"/>
        </c:dLbls>
        <c:axId val="922161712"/>
        <c:axId val="922160624"/>
      </c:scatterChart>
      <c:valAx>
        <c:axId val="922161712"/>
        <c:scaling>
          <c:orientation val="minMax"/>
        </c:scaling>
        <c:delete val="0"/>
        <c:axPos val="b"/>
        <c:title>
          <c:tx>
            <c:rich>
              <a:bodyPr/>
              <a:lstStyle/>
              <a:p>
                <a:pPr>
                  <a:defRPr/>
                </a:pPr>
                <a:r>
                  <a:rPr lang="en-US" dirty="0"/>
                  <a:t>Actual </a:t>
                </a:r>
                <a:r>
                  <a:rPr lang="en-US" dirty="0" smtClean="0"/>
                  <a:t>A&amp;M</a:t>
                </a:r>
                <a:endParaRPr lang="en-US" dirty="0"/>
              </a:p>
            </c:rich>
          </c:tx>
          <c:overlay val="0"/>
        </c:title>
        <c:numFmt formatCode="General" sourceLinked="1"/>
        <c:majorTickMark val="out"/>
        <c:minorTickMark val="none"/>
        <c:tickLblPos val="nextTo"/>
        <c:txPr>
          <a:bodyPr rot="0" vert="horz"/>
          <a:lstStyle/>
          <a:p>
            <a:pPr>
              <a:defRPr/>
            </a:pPr>
            <a:endParaRPr lang="en-US"/>
          </a:p>
        </c:txPr>
        <c:crossAx val="922160624"/>
        <c:crosses val="autoZero"/>
        <c:crossBetween val="midCat"/>
      </c:valAx>
      <c:valAx>
        <c:axId val="922160624"/>
        <c:scaling>
          <c:orientation val="minMax"/>
        </c:scaling>
        <c:delete val="0"/>
        <c:axPos val="l"/>
        <c:majorGridlines/>
        <c:minorGridlines/>
        <c:title>
          <c:tx>
            <c:rich>
              <a:bodyPr/>
              <a:lstStyle/>
              <a:p>
                <a:pPr>
                  <a:defRPr/>
                </a:pPr>
                <a:r>
                  <a:rPr lang="en-US"/>
                  <a:t>PM Time</a:t>
                </a:r>
              </a:p>
            </c:rich>
          </c:tx>
          <c:overlay val="0"/>
        </c:title>
        <c:numFmt formatCode="General" sourceLinked="1"/>
        <c:majorTickMark val="out"/>
        <c:minorTickMark val="none"/>
        <c:tickLblPos val="nextTo"/>
        <c:crossAx val="922161712"/>
        <c:crosses val="autoZero"/>
        <c:crossBetween val="midCat"/>
      </c:valAx>
    </c:plotArea>
    <c:legend>
      <c:legendPos val="r"/>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title>
      <c:tx>
        <c:rich>
          <a:bodyPr/>
          <a:lstStyle/>
          <a:p>
            <a:pPr>
              <a:defRPr/>
            </a:pPr>
            <a:r>
              <a:rPr lang="en-US" dirty="0"/>
              <a:t>PM Time vs. Actual </a:t>
            </a:r>
            <a:r>
              <a:rPr lang="en-US" dirty="0" smtClean="0"/>
              <a:t>A&amp;M</a:t>
            </a:r>
            <a:endParaRPr lang="en-US" dirty="0"/>
          </a:p>
        </c:rich>
      </c:tx>
      <c:overlay val="0"/>
    </c:title>
    <c:autoTitleDeleted val="0"/>
    <c:plotArea>
      <c:layout/>
      <c:scatterChart>
        <c:scatterStyle val="lineMarker"/>
        <c:varyColors val="0"/>
        <c:ser>
          <c:idx val="0"/>
          <c:order val="0"/>
          <c:tx>
            <c:strRef>
              <c:f>Sheet1!$C$1</c:f>
              <c:strCache>
                <c:ptCount val="1"/>
                <c:pt idx="0">
                  <c:v>PM Time</c:v>
                </c:pt>
              </c:strCache>
            </c:strRef>
          </c:tx>
          <c:spPr>
            <a:ln w="28575">
              <a:noFill/>
            </a:ln>
          </c:spPr>
          <c:marker>
            <c:symbol val="diamond"/>
            <c:size val="10"/>
            <c:spPr>
              <a:solidFill>
                <a:srgbClr val="0070C0"/>
              </a:solidFill>
            </c:spPr>
          </c:marker>
          <c:dLbls>
            <c:dLbl>
              <c:idx val="0"/>
              <c:tx>
                <c:rich>
                  <a:bodyPr/>
                  <a:lstStyle/>
                  <a:p>
                    <a:r>
                      <a:rPr lang="en-US" smtClean="0"/>
                      <a:t>1</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1"/>
              <c:tx>
                <c:rich>
                  <a:bodyPr/>
                  <a:lstStyle/>
                  <a:p>
                    <a:r>
                      <a:rPr lang="en-US" smtClean="0"/>
                      <a:t>2</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2"/>
              <c:layout>
                <c:manualLayout>
                  <c:x val="-2.4437024824939002E-3"/>
                  <c:y val="0"/>
                </c:manualLayout>
              </c:layout>
              <c:tx>
                <c:rich>
                  <a:bodyPr/>
                  <a:lstStyle/>
                  <a:p>
                    <a:r>
                      <a:rPr lang="en-US" dirty="0" smtClean="0"/>
                      <a:t>3</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3"/>
              <c:tx>
                <c:rich>
                  <a:bodyPr/>
                  <a:lstStyle/>
                  <a:p>
                    <a:r>
                      <a:rPr lang="en-US" smtClean="0"/>
                      <a:t>4</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4"/>
              <c:tx>
                <c:rich>
                  <a:bodyPr/>
                  <a:lstStyle/>
                  <a:p>
                    <a:r>
                      <a:rPr lang="en-US" smtClean="0"/>
                      <a:t>5</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5"/>
              <c:tx>
                <c:rich>
                  <a:bodyPr/>
                  <a:lstStyle/>
                  <a:p>
                    <a:r>
                      <a:rPr lang="en-US" smtClean="0"/>
                      <a:t>6</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6"/>
              <c:tx>
                <c:rich>
                  <a:bodyPr/>
                  <a:lstStyle/>
                  <a:p>
                    <a:r>
                      <a:rPr lang="en-US" smtClean="0"/>
                      <a:t>7</a:t>
                    </a:r>
                    <a:endParaRPr lang="en-US" dirty="0"/>
                  </a:p>
                </c:rich>
              </c:tx>
              <c:showLegendKey val="0"/>
              <c:showVal val="1"/>
              <c:showCatName val="0"/>
              <c:showSerName val="0"/>
              <c:showPercent val="0"/>
              <c:showBubbleSize val="0"/>
              <c:extLst>
                <c:ext xmlns:c15="http://schemas.microsoft.com/office/drawing/2012/chart" uri="{CE6537A1-D6FC-4f65-9D91-7224C49458BB}"/>
              </c:extLst>
            </c:dLbl>
            <c:dLbl>
              <c:idx val="7"/>
              <c:tx>
                <c:rich>
                  <a:bodyPr/>
                  <a:lstStyle/>
                  <a:p>
                    <a:r>
                      <a:rPr lang="en-US" smtClean="0"/>
                      <a:t>8</a:t>
                    </a:r>
                    <a:endParaRPr lang="en-US" dirty="0"/>
                  </a:p>
                </c:rich>
              </c:tx>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trendline>
            <c:trendlineType val="linear"/>
            <c:dispRSqr val="1"/>
            <c:dispEq val="0"/>
            <c:trendlineLbl>
              <c:layout>
                <c:manualLayout>
                  <c:x val="-5.1096525469726997E-2"/>
                  <c:y val="-1.40518867302391E-2"/>
                </c:manualLayout>
              </c:layout>
              <c:numFmt formatCode="General" sourceLinked="0"/>
            </c:trendlineLbl>
          </c:trendline>
          <c:xVal>
            <c:numRef>
              <c:f>Sheet1!$B$2:$B$9</c:f>
              <c:numCache>
                <c:formatCode>General</c:formatCode>
                <c:ptCount val="8"/>
                <c:pt idx="0">
                  <c:v>155</c:v>
                </c:pt>
                <c:pt idx="1">
                  <c:v>273</c:v>
                </c:pt>
                <c:pt idx="2">
                  <c:v>221</c:v>
                </c:pt>
                <c:pt idx="3">
                  <c:v>112</c:v>
                </c:pt>
                <c:pt idx="4">
                  <c:v>251</c:v>
                </c:pt>
                <c:pt idx="5">
                  <c:v>97</c:v>
                </c:pt>
                <c:pt idx="6">
                  <c:v>321</c:v>
                </c:pt>
                <c:pt idx="7">
                  <c:v>528</c:v>
                </c:pt>
              </c:numCache>
            </c:numRef>
          </c:xVal>
          <c:yVal>
            <c:numRef>
              <c:f>Sheet1!$C$2:$C$9</c:f>
              <c:numCache>
                <c:formatCode>General</c:formatCode>
                <c:ptCount val="8"/>
                <c:pt idx="0">
                  <c:v>22</c:v>
                </c:pt>
                <c:pt idx="1">
                  <c:v>10</c:v>
                </c:pt>
                <c:pt idx="2">
                  <c:v>23</c:v>
                </c:pt>
                <c:pt idx="3">
                  <c:v>39</c:v>
                </c:pt>
                <c:pt idx="4">
                  <c:v>13</c:v>
                </c:pt>
                <c:pt idx="5">
                  <c:v>28</c:v>
                </c:pt>
                <c:pt idx="6">
                  <c:v>21</c:v>
                </c:pt>
                <c:pt idx="7">
                  <c:v>56</c:v>
                </c:pt>
              </c:numCache>
            </c:numRef>
          </c:yVal>
          <c:smooth val="0"/>
        </c:ser>
        <c:dLbls>
          <c:showLegendKey val="0"/>
          <c:showVal val="0"/>
          <c:showCatName val="0"/>
          <c:showSerName val="0"/>
          <c:showPercent val="0"/>
          <c:showBubbleSize val="0"/>
        </c:dLbls>
        <c:axId val="922162256"/>
        <c:axId val="922477072"/>
      </c:scatterChart>
      <c:valAx>
        <c:axId val="922162256"/>
        <c:scaling>
          <c:orientation val="minMax"/>
        </c:scaling>
        <c:delete val="0"/>
        <c:axPos val="b"/>
        <c:title>
          <c:tx>
            <c:rich>
              <a:bodyPr/>
              <a:lstStyle/>
              <a:p>
                <a:pPr>
                  <a:defRPr/>
                </a:pPr>
                <a:r>
                  <a:rPr lang="en-US" dirty="0"/>
                  <a:t>Actual </a:t>
                </a:r>
                <a:r>
                  <a:rPr lang="en-US" dirty="0" smtClean="0"/>
                  <a:t>A&amp;M</a:t>
                </a:r>
                <a:endParaRPr lang="en-US" dirty="0"/>
              </a:p>
            </c:rich>
          </c:tx>
          <c:overlay val="0"/>
        </c:title>
        <c:numFmt formatCode="General" sourceLinked="1"/>
        <c:majorTickMark val="out"/>
        <c:minorTickMark val="none"/>
        <c:tickLblPos val="nextTo"/>
        <c:txPr>
          <a:bodyPr rot="0" vert="horz"/>
          <a:lstStyle/>
          <a:p>
            <a:pPr>
              <a:defRPr/>
            </a:pPr>
            <a:endParaRPr lang="en-US"/>
          </a:p>
        </c:txPr>
        <c:crossAx val="922477072"/>
        <c:crosses val="autoZero"/>
        <c:crossBetween val="midCat"/>
      </c:valAx>
      <c:valAx>
        <c:axId val="922477072"/>
        <c:scaling>
          <c:orientation val="minMax"/>
        </c:scaling>
        <c:delete val="0"/>
        <c:axPos val="l"/>
        <c:majorGridlines/>
        <c:minorGridlines/>
        <c:title>
          <c:tx>
            <c:rich>
              <a:bodyPr/>
              <a:lstStyle/>
              <a:p>
                <a:pPr>
                  <a:defRPr/>
                </a:pPr>
                <a:r>
                  <a:rPr lang="en-US"/>
                  <a:t>PM Time</a:t>
                </a:r>
              </a:p>
            </c:rich>
          </c:tx>
          <c:overlay val="0"/>
        </c:title>
        <c:numFmt formatCode="General" sourceLinked="1"/>
        <c:majorTickMark val="out"/>
        <c:minorTickMark val="none"/>
        <c:tickLblPos val="nextTo"/>
        <c:crossAx val="922162256"/>
        <c:crosses val="autoZero"/>
        <c:crossBetween val="midCat"/>
      </c:valAx>
    </c:plotArea>
    <c:legend>
      <c:legendPos val="r"/>
      <c:overlay val="0"/>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To help the students follow the journey through the student data, hand out copies of slide 6 which shows on which programs the process changes occurred since the process changes in this data differs from what the students experienced in the PSP Fundamentals and Advanced classes.</a:t>
            </a:r>
          </a:p>
        </p:txBody>
      </p:sp>
    </p:spTree>
    <p:extLst>
      <p:ext uri="{BB962C8B-B14F-4D97-AF65-F5344CB8AC3E}">
        <p14:creationId xmlns:p14="http://schemas.microsoft.com/office/powerpoint/2010/main" val="41114132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324089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The instructor should take this time to discuss correlation between any two measures as it applies to quality.</a:t>
            </a:r>
          </a:p>
          <a:p>
            <a:r>
              <a:rPr lang="en-US"/>
              <a:t>The instructor should also talk about outlier in quality data. As you change your process, previous data points can become obsolete and skew the data.</a:t>
            </a:r>
          </a:p>
        </p:txBody>
      </p:sp>
    </p:spTree>
    <p:extLst>
      <p:ext uri="{BB962C8B-B14F-4D97-AF65-F5344CB8AC3E}">
        <p14:creationId xmlns:p14="http://schemas.microsoft.com/office/powerpoint/2010/main" val="2017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665169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As the process changed and more phases were added such as personal reviews and design templates</a:t>
            </a:r>
          </a:p>
          <a:p>
            <a:pPr eaLnBrk="1" hangingPunct="1"/>
            <a:endParaRPr lang="en-US"/>
          </a:p>
        </p:txBody>
      </p:sp>
    </p:spTree>
    <p:extLst>
      <p:ext uri="{BB962C8B-B14F-4D97-AF65-F5344CB8AC3E}">
        <p14:creationId xmlns:p14="http://schemas.microsoft.com/office/powerpoint/2010/main" val="1257950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lvl="1" eaLnBrk="1" hangingPunct="1"/>
            <a:r>
              <a:rPr lang="en-US"/>
              <a:t>The decline in productivity can be associated with the student</a:t>
            </a:r>
            <a:r>
              <a:rPr lang="ja-JP" altLang="en-US"/>
              <a:t>’</a:t>
            </a:r>
            <a:r>
              <a:rPr lang="en-US"/>
              <a:t>s learning curve</a:t>
            </a:r>
          </a:p>
        </p:txBody>
      </p:sp>
    </p:spTree>
    <p:extLst>
      <p:ext uri="{BB962C8B-B14F-4D97-AF65-F5344CB8AC3E}">
        <p14:creationId xmlns:p14="http://schemas.microsoft.com/office/powerpoint/2010/main" val="1164028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In general the student had less defects to fix and was able to remove more defects earlier in the process where it is less costly to fix. Thus, was able to spend more time on design and quality.</a:t>
            </a:r>
          </a:p>
          <a:p>
            <a:pPr eaLnBrk="1" hangingPunct="1"/>
            <a:endParaRPr lang="en-US"/>
          </a:p>
        </p:txBody>
      </p:sp>
    </p:spTree>
    <p:extLst>
      <p:ext uri="{BB962C8B-B14F-4D97-AF65-F5344CB8AC3E}">
        <p14:creationId xmlns:p14="http://schemas.microsoft.com/office/powerpoint/2010/main" val="308388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It could be possible that some defects recorded as injected in CODE prior to PSP 2.1 were actually design issues.</a:t>
            </a:r>
          </a:p>
          <a:p>
            <a:pPr eaLnBrk="1" hangingPunct="1"/>
            <a:endParaRPr lang="en-US"/>
          </a:p>
          <a:p>
            <a:pPr eaLnBrk="1" hangingPunct="1"/>
            <a:r>
              <a:rPr lang="en-US"/>
              <a:t>Defects seem to be evenly injected in both code and design phases after the introduction of formal Design specification and verification concepts in PSP 2.1.</a:t>
            </a:r>
          </a:p>
          <a:p>
            <a:pPr eaLnBrk="1" hangingPunct="1"/>
            <a:endParaRPr lang="en-US"/>
          </a:p>
        </p:txBody>
      </p:sp>
    </p:spTree>
    <p:extLst>
      <p:ext uri="{BB962C8B-B14F-4D97-AF65-F5344CB8AC3E}">
        <p14:creationId xmlns:p14="http://schemas.microsoft.com/office/powerpoint/2010/main" val="3731569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8359426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2185988" y="603250"/>
            <a:ext cx="2955925" cy="2216150"/>
          </a:xfrm>
          <a:ln cap="flat"/>
        </p:spPr>
      </p:sp>
    </p:spTree>
    <p:extLst>
      <p:ext uri="{BB962C8B-B14F-4D97-AF65-F5344CB8AC3E}">
        <p14:creationId xmlns:p14="http://schemas.microsoft.com/office/powerpoint/2010/main" val="578794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Instructor should ask the students why we only care about program</a:t>
            </a:r>
            <a:r>
              <a:rPr lang="ja-JP" altLang="en-US"/>
              <a:t>’</a:t>
            </a:r>
            <a:r>
              <a:rPr lang="en-US"/>
              <a:t>s 5-8? </a:t>
            </a:r>
          </a:p>
          <a:p>
            <a:r>
              <a:rPr lang="en-US"/>
              <a:t>Main reason: Programs 1-4 did not have reviews, thus would make the Phase Yield smaller than they actually are using PSP 2 and 2.1.</a:t>
            </a:r>
          </a:p>
        </p:txBody>
      </p:sp>
    </p:spTree>
    <p:extLst>
      <p:ext uri="{BB962C8B-B14F-4D97-AF65-F5344CB8AC3E}">
        <p14:creationId xmlns:p14="http://schemas.microsoft.com/office/powerpoint/2010/main" val="2685838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0376964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199485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954364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822895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Point out that when the term </a:t>
            </a:r>
            <a:r>
              <a:rPr lang="ja-JP" altLang="en-US"/>
              <a:t>“</a:t>
            </a:r>
            <a:r>
              <a:rPr lang="en-US"/>
              <a:t>yield</a:t>
            </a:r>
            <a:r>
              <a:rPr lang="ja-JP" altLang="en-US"/>
              <a:t>”</a:t>
            </a:r>
            <a:r>
              <a:rPr lang="en-US"/>
              <a:t> is used in PSP, it refers to the </a:t>
            </a:r>
            <a:r>
              <a:rPr lang="ja-JP" altLang="en-US"/>
              <a:t>“</a:t>
            </a:r>
            <a:r>
              <a:rPr lang="en-US"/>
              <a:t>process yield</a:t>
            </a:r>
            <a:r>
              <a:rPr lang="ja-JP" altLang="en-US"/>
              <a:t>”</a:t>
            </a:r>
            <a:r>
              <a:rPr lang="en-US"/>
              <a:t>.</a:t>
            </a:r>
          </a:p>
        </p:txBody>
      </p:sp>
    </p:spTree>
    <p:extLst>
      <p:ext uri="{BB962C8B-B14F-4D97-AF65-F5344CB8AC3E}">
        <p14:creationId xmlns:p14="http://schemas.microsoft.com/office/powerpoint/2010/main" val="10302047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2082800" y="627063"/>
            <a:ext cx="2924175" cy="2192337"/>
          </a:xfrm>
          <a:ln/>
        </p:spPr>
      </p:sp>
      <p:sp>
        <p:nvSpPr>
          <p:cNvPr id="82947" name="Notes Placeholder 1"/>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Prevention costs are things like implementing PIPs that prevent certain defects from being injected. Design can actual be considered partly a prevention cost as good design prevents defects from being injected later. However, within the PSP class, we do not explicitly identify anything in the prevention cost category.</a:t>
            </a:r>
          </a:p>
        </p:txBody>
      </p:sp>
    </p:spTree>
    <p:extLst>
      <p:ext uri="{BB962C8B-B14F-4D97-AF65-F5344CB8AC3E}">
        <p14:creationId xmlns:p14="http://schemas.microsoft.com/office/powerpoint/2010/main" val="2086181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608449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9354350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Properly conducted reviews significantly reduce testing time and produce high-quality results.  Unless the engineer is committed to producing high-quality products, the review process is likely to be ineffective.  Engineers whose objective is to begin testing as soon as possible rarely perform code reviews or perform them so poorly that they are a waste of time.</a:t>
            </a:r>
          </a:p>
        </p:txBody>
      </p:sp>
    </p:spTree>
    <p:extLst>
      <p:ext uri="{BB962C8B-B14F-4D97-AF65-F5344CB8AC3E}">
        <p14:creationId xmlns:p14="http://schemas.microsoft.com/office/powerpoint/2010/main" val="21511721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Begin this slide by discussing what A/FR is using the definition in the lower right of the slide.</a:t>
            </a:r>
          </a:p>
        </p:txBody>
      </p:sp>
    </p:spTree>
    <p:extLst>
      <p:ext uri="{BB962C8B-B14F-4D97-AF65-F5344CB8AC3E}">
        <p14:creationId xmlns:p14="http://schemas.microsoft.com/office/powerpoint/2010/main" val="7581426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583902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Characterizing the current performance means to measure your performance and set baseline against which improvements will  be compared.</a:t>
            </a:r>
          </a:p>
          <a:p>
            <a:pPr eaLnBrk="1" hangingPunct="1"/>
            <a:r>
              <a:rPr lang="en-US"/>
              <a:t>The analysis will attempt to gain insight into the strengths and weaknesses of your current performance. Will look at how to view data, segment or stratify the data, and identify high leverage areas for improvement. </a:t>
            </a:r>
          </a:p>
          <a:p>
            <a:pPr eaLnBrk="1" hangingPunct="1"/>
            <a:endParaRPr lang="en-US"/>
          </a:p>
        </p:txBody>
      </p:sp>
    </p:spTree>
    <p:extLst>
      <p:ext uri="{BB962C8B-B14F-4D97-AF65-F5344CB8AC3E}">
        <p14:creationId xmlns:p14="http://schemas.microsoft.com/office/powerpoint/2010/main" val="32492166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9484915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0865648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Design, Types 70 and 80</a:t>
            </a:r>
          </a:p>
          <a:p>
            <a:pPr eaLnBrk="1" hangingPunct="1"/>
            <a:r>
              <a:rPr lang="en-US"/>
              <a:t>Code, 20, 30, 80 (If you look at the defect log, you will notice that the type 80 could have been miscategorized. They were most likely injected in Design, however it was prior to PSP2 and PSP2.1)</a:t>
            </a:r>
          </a:p>
          <a:p>
            <a:pPr eaLnBrk="1" hangingPunct="1"/>
            <a:endParaRPr lang="en-US"/>
          </a:p>
        </p:txBody>
      </p:sp>
    </p:spTree>
    <p:extLst>
      <p:ext uri="{BB962C8B-B14F-4D97-AF65-F5344CB8AC3E}">
        <p14:creationId xmlns:p14="http://schemas.microsoft.com/office/powerpoint/2010/main" val="21332539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Design, Types 70 and 80</a:t>
            </a:r>
          </a:p>
          <a:p>
            <a:pPr eaLnBrk="1" hangingPunct="1"/>
            <a:r>
              <a:rPr lang="en-US"/>
              <a:t>Code, 20, 30, 80 (If you look at the defect log, you will notice that the type 80 could have been miss categorized. They were most likely injected in Design, however it was prior to PSP2 and PSP2.1)</a:t>
            </a:r>
          </a:p>
          <a:p>
            <a:pPr eaLnBrk="1" hangingPunct="1"/>
            <a:endParaRPr lang="en-US"/>
          </a:p>
        </p:txBody>
      </p:sp>
    </p:spTree>
    <p:extLst>
      <p:ext uri="{BB962C8B-B14F-4D97-AF65-F5344CB8AC3E}">
        <p14:creationId xmlns:p14="http://schemas.microsoft.com/office/powerpoint/2010/main" val="41896404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For compile, both tables show Types 20 and 30</a:t>
            </a:r>
          </a:p>
          <a:p>
            <a:pPr eaLnBrk="1" hangingPunct="1"/>
            <a:r>
              <a:rPr lang="en-US"/>
              <a:t>For Test, Types 80</a:t>
            </a:r>
          </a:p>
          <a:p>
            <a:pPr eaLnBrk="1" hangingPunct="1"/>
            <a:r>
              <a:rPr lang="en-US"/>
              <a:t>Instructor should note that Type 80 defects are usually injected in the design phase, thus they have escaped both the Design Review and Code Review.</a:t>
            </a:r>
          </a:p>
        </p:txBody>
      </p:sp>
    </p:spTree>
    <p:extLst>
      <p:ext uri="{BB962C8B-B14F-4D97-AF65-F5344CB8AC3E}">
        <p14:creationId xmlns:p14="http://schemas.microsoft.com/office/powerpoint/2010/main" val="1546614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For compile, both tables show Types 20 and 30</a:t>
            </a:r>
          </a:p>
          <a:p>
            <a:pPr eaLnBrk="1" hangingPunct="1"/>
            <a:r>
              <a:rPr lang="en-US"/>
              <a:t>For Test, Types 80</a:t>
            </a:r>
          </a:p>
          <a:p>
            <a:pPr eaLnBrk="1" hangingPunct="1"/>
            <a:r>
              <a:rPr lang="en-US"/>
              <a:t>Instructor should note that Type 80 defects are usually injected in the design phase, thus they have escaped both the Design Review and Code Review.</a:t>
            </a:r>
          </a:p>
        </p:txBody>
      </p:sp>
    </p:spTree>
    <p:extLst>
      <p:ext uri="{BB962C8B-B14F-4D97-AF65-F5344CB8AC3E}">
        <p14:creationId xmlns:p14="http://schemas.microsoft.com/office/powerpoint/2010/main" val="39027614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5230524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11585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The instructor should be having this discussion with the class as they are going through the data, or while they are on the journey.</a:t>
            </a:r>
          </a:p>
        </p:txBody>
      </p:sp>
    </p:spTree>
    <p:extLst>
      <p:ext uri="{BB962C8B-B14F-4D97-AF65-F5344CB8AC3E}">
        <p14:creationId xmlns:p14="http://schemas.microsoft.com/office/powerpoint/2010/main" val="22895725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029016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a:p>
            <a:pPr eaLnBrk="1" hangingPunct="1"/>
            <a:r>
              <a:rPr lang="en-US"/>
              <a:t>To address these issues and begin to understand the quality data available to us, we are going to take a journey through a single student</a:t>
            </a:r>
            <a:r>
              <a:rPr lang="ja-JP" altLang="en-US"/>
              <a:t>’</a:t>
            </a:r>
            <a:r>
              <a:rPr lang="en-US"/>
              <a:t>s data set. </a:t>
            </a:r>
          </a:p>
        </p:txBody>
      </p:sp>
    </p:spTree>
    <p:extLst>
      <p:ext uri="{BB962C8B-B14F-4D97-AF65-F5344CB8AC3E}">
        <p14:creationId xmlns:p14="http://schemas.microsoft.com/office/powerpoint/2010/main" val="10220515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Characterizing the current performance means to measure your performance and set baseline against which improvements will  be compared.</a:t>
            </a:r>
          </a:p>
          <a:p>
            <a:pPr eaLnBrk="1" hangingPunct="1"/>
            <a:r>
              <a:rPr lang="en-US"/>
              <a:t>The analysis will attempt to gain insight into the strengths and weaknesses of your current performance. Will look at how to view data, segment or stratify the data, and identify high leverage areas for improvement. </a:t>
            </a:r>
          </a:p>
          <a:p>
            <a:pPr eaLnBrk="1" hangingPunct="1"/>
            <a:endParaRPr lang="en-US"/>
          </a:p>
        </p:txBody>
      </p:sp>
    </p:spTree>
    <p:extLst>
      <p:ext uri="{BB962C8B-B14F-4D97-AF65-F5344CB8AC3E}">
        <p14:creationId xmlns:p14="http://schemas.microsoft.com/office/powerpoint/2010/main" val="10358206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5417109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0419018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Characterizing the current performance means to measure your performance and set baseline against which improvements will  be compared.</a:t>
            </a:r>
          </a:p>
          <a:p>
            <a:pPr eaLnBrk="1" hangingPunct="1"/>
            <a:r>
              <a:rPr lang="en-US"/>
              <a:t>The analysis will attempt to gain insight into the strengths and weaknesses of your current performance. Will look at how to view data, segment or stratify the data, and identify high leverage areas for improvement. </a:t>
            </a:r>
          </a:p>
          <a:p>
            <a:pPr eaLnBrk="1" hangingPunct="1"/>
            <a:endParaRPr lang="en-US"/>
          </a:p>
        </p:txBody>
      </p:sp>
    </p:spTree>
    <p:extLst>
      <p:ext uri="{BB962C8B-B14F-4D97-AF65-F5344CB8AC3E}">
        <p14:creationId xmlns:p14="http://schemas.microsoft.com/office/powerpoint/2010/main" val="10982202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0006988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ln/>
        </p:spPr>
      </p:sp>
      <p:sp>
        <p:nvSpPr>
          <p:cNvPr id="10445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1815476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Characterizing the current performance means to measure your performance and set baseline against which improvements will  be compared.</a:t>
            </a:r>
          </a:p>
          <a:p>
            <a:pPr eaLnBrk="1" hangingPunct="1"/>
            <a:r>
              <a:rPr lang="en-US"/>
              <a:t>The analysis will attempt to gain insight into the strengths and weaknesses of your current performance. Will look at how to view data, segment or stratify the data, and identify high leverage areas for improvement. </a:t>
            </a:r>
          </a:p>
          <a:p>
            <a:pPr eaLnBrk="1" hangingPunct="1"/>
            <a:endParaRPr lang="en-US"/>
          </a:p>
        </p:txBody>
      </p:sp>
    </p:spTree>
    <p:extLst>
      <p:ext uri="{BB962C8B-B14F-4D97-AF65-F5344CB8AC3E}">
        <p14:creationId xmlns:p14="http://schemas.microsoft.com/office/powerpoint/2010/main" val="25157357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ln/>
        </p:spPr>
      </p:sp>
      <p:sp>
        <p:nvSpPr>
          <p:cNvPr id="10649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9252535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5705134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Characterizing the current performance means to measure your performance and set baseline against which improvements will  be compared.</a:t>
            </a:r>
          </a:p>
          <a:p>
            <a:pPr eaLnBrk="1" hangingPunct="1"/>
            <a:r>
              <a:rPr lang="en-US"/>
              <a:t>The analysis will attempt to gain insight into the strengths and weaknesses of your current performance. Will look at how to view data, segment or stratify the data, and identify high leverage areas for improvement. </a:t>
            </a:r>
          </a:p>
          <a:p>
            <a:pPr eaLnBrk="1" hangingPunct="1"/>
            <a:endParaRPr lang="en-US"/>
          </a:p>
        </p:txBody>
      </p:sp>
    </p:spTree>
    <p:extLst>
      <p:ext uri="{BB962C8B-B14F-4D97-AF65-F5344CB8AC3E}">
        <p14:creationId xmlns:p14="http://schemas.microsoft.com/office/powerpoint/2010/main" val="1664437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a:p>
            <a:r>
              <a:rPr lang="en-US"/>
              <a:t>As the instructor goes through the following slides, they should note any ideas that come from the students on a white board.  This will aid in the PIP discussion and subsequent quality planning and tracking presentations.  It will also help them in starting to think about what kind of things they could do differently with their own work.</a:t>
            </a:r>
          </a:p>
        </p:txBody>
      </p:sp>
    </p:spTree>
    <p:extLst>
      <p:ext uri="{BB962C8B-B14F-4D97-AF65-F5344CB8AC3E}">
        <p14:creationId xmlns:p14="http://schemas.microsoft.com/office/powerpoint/2010/main" val="15762980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ln/>
        </p:spPr>
      </p:sp>
      <p:sp>
        <p:nvSpPr>
          <p:cNvPr id="10957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7335206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ln/>
        </p:spPr>
      </p:sp>
      <p:sp>
        <p:nvSpPr>
          <p:cNvPr id="11059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0603712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694098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1737987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xfrm>
            <a:off x="2184400" y="595313"/>
            <a:ext cx="2965450" cy="2224087"/>
          </a:xfrm>
          <a:ln/>
        </p:spPr>
      </p:sp>
      <p:sp>
        <p:nvSpPr>
          <p:cNvPr id="113667" name="Rectangle 3"/>
          <p:cNvSpPr>
            <a:spLocks noGrp="1" noChangeArrowheads="1"/>
          </p:cNvSpPr>
          <p:nvPr>
            <p:ph type="body" idx="1"/>
          </p:nvPr>
        </p:nvSpPr>
        <p:spPr>
          <a:xfrm>
            <a:off x="401638" y="2971800"/>
            <a:ext cx="6511925" cy="590867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975216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Process used in generating the following Student #4 data.  This student took the traditional PSP 1 and 2 courses, which may vary slightly from the PSP Fundamental and Advanced programming assignments, thus this slide is included in helping the instructor and students interpret the data.</a:t>
            </a:r>
          </a:p>
          <a:p>
            <a:pPr eaLnBrk="1" hangingPunct="1"/>
            <a:endParaRPr lang="en-US"/>
          </a:p>
          <a:p>
            <a:pPr eaLnBrk="1" hangingPunct="1"/>
            <a:r>
              <a:rPr lang="en-US" b="1"/>
              <a:t>Make copies of this slide and hand out to the class so they can follow along in the slides that follow.</a:t>
            </a:r>
          </a:p>
          <a:p>
            <a:pPr eaLnBrk="1" hangingPunct="1"/>
            <a:endParaRPr lang="en-US"/>
          </a:p>
        </p:txBody>
      </p:sp>
    </p:spTree>
    <p:extLst>
      <p:ext uri="{BB962C8B-B14F-4D97-AF65-F5344CB8AC3E}">
        <p14:creationId xmlns:p14="http://schemas.microsoft.com/office/powerpoint/2010/main" val="21890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48620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710331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8226668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11832068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8967514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90909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381759130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535377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67723322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24339696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7270274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16823459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490611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897288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283987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717942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748504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29652419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305256114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3"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4.png"/></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Advanced</a:t>
            </a:r>
            <a:r>
              <a:rPr lang="en-US" dirty="0">
                <a:latin typeface="Arial" charset="0"/>
              </a:rPr>
              <a:t/>
            </a:r>
            <a:br>
              <a:rPr lang="en-US" dirty="0">
                <a:latin typeface="Arial" charset="0"/>
              </a:rPr>
            </a:br>
            <a:r>
              <a:rPr lang="en-US" dirty="0" smtClean="0">
                <a:latin typeface="Arial" charset="0"/>
              </a:rPr>
              <a:t>Understanding </a:t>
            </a:r>
            <a:r>
              <a:rPr lang="en-US" dirty="0">
                <a:latin typeface="Arial" charset="0"/>
              </a:rPr>
              <a:t>and Improving Quality Performance </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48633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pPr eaLnBrk="1" hangingPunct="1"/>
            <a:r>
              <a:rPr lang="en-US" sz="2800">
                <a:latin typeface="Arial" charset="0"/>
              </a:rPr>
              <a:t>Percent Planning Time</a:t>
            </a:r>
          </a:p>
        </p:txBody>
      </p:sp>
      <p:sp>
        <p:nvSpPr>
          <p:cNvPr id="2" name="Content Placeholder 1"/>
          <p:cNvSpPr>
            <a:spLocks noGrp="1"/>
          </p:cNvSpPr>
          <p:nvPr>
            <p:ph sz="half" idx="1"/>
          </p:nvPr>
        </p:nvSpPr>
        <p:spPr/>
        <p:txBody>
          <a:bodyPr/>
          <a:lstStyle/>
          <a:p>
            <a:r>
              <a:rPr lang="en-US" sz="2400" dirty="0">
                <a:latin typeface="Arial" charset="0"/>
              </a:rPr>
              <a:t>What percentage </a:t>
            </a:r>
            <a:r>
              <a:rPr lang="en-US" sz="2400" dirty="0" smtClean="0">
                <a:latin typeface="Arial" charset="0"/>
              </a:rPr>
              <a:t/>
            </a:r>
            <a:br>
              <a:rPr lang="en-US" sz="2400" dirty="0" smtClean="0">
                <a:latin typeface="Arial" charset="0"/>
              </a:rPr>
            </a:br>
            <a:r>
              <a:rPr lang="en-US" sz="2400" dirty="0" smtClean="0">
                <a:latin typeface="Arial" charset="0"/>
              </a:rPr>
              <a:t>of </a:t>
            </a:r>
            <a:r>
              <a:rPr lang="en-US" sz="2400" dirty="0">
                <a:latin typeface="Arial" charset="0"/>
              </a:rPr>
              <a:t>development time should the student use for estimating the planning phase for the next program?</a:t>
            </a:r>
          </a:p>
          <a:p>
            <a:endParaRPr lang="en-US" dirty="0"/>
          </a:p>
        </p:txBody>
      </p:sp>
      <p:grpSp>
        <p:nvGrpSpPr>
          <p:cNvPr id="11268" name="Group 1"/>
          <p:cNvGrpSpPr>
            <a:grpSpLocks/>
          </p:cNvGrpSpPr>
          <p:nvPr/>
        </p:nvGrpSpPr>
        <p:grpSpPr bwMode="auto">
          <a:xfrm>
            <a:off x="388937" y="1123950"/>
            <a:ext cx="5492321" cy="3516353"/>
            <a:chOff x="3621088" y="1519238"/>
            <a:chExt cx="5224462" cy="3344862"/>
          </a:xfrm>
        </p:grpSpPr>
        <p:pic>
          <p:nvPicPr>
            <p:cNvPr id="11269" name="Picture 10"/>
            <p:cNvPicPr>
              <a:picLocks noChangeAspect="1" noChangeArrowheads="1"/>
            </p:cNvPicPr>
            <p:nvPr/>
          </p:nvPicPr>
          <p:blipFill>
            <a:blip r:embed="rId3">
              <a:extLst>
                <a:ext uri="{28A0092B-C50C-407E-A947-70E740481C1C}">
                  <a14:useLocalDpi xmlns:a14="http://schemas.microsoft.com/office/drawing/2010/main" val="0"/>
                </a:ext>
              </a:extLst>
            </a:blip>
            <a:srcRect t="3818"/>
            <a:stretch>
              <a:fillRect/>
            </a:stretch>
          </p:blipFill>
          <p:spPr bwMode="auto">
            <a:xfrm>
              <a:off x="3621088" y="1519238"/>
              <a:ext cx="5224462" cy="3344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70" name="TextBox 4"/>
            <p:cNvSpPr txBox="1">
              <a:spLocks noChangeArrowheads="1"/>
            </p:cNvSpPr>
            <p:nvPr/>
          </p:nvSpPr>
          <p:spPr bwMode="auto">
            <a:xfrm>
              <a:off x="4003850" y="4461183"/>
              <a:ext cx="4791808" cy="31854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800" b="1"/>
                <a:t>  1                     2                    3                     4                     5                    6                     7                   8</a:t>
              </a:r>
            </a:p>
            <a:p>
              <a:pPr algn="ctr" eaLnBrk="1" hangingPunct="1">
                <a:spcBef>
                  <a:spcPts val="300"/>
                </a:spcBef>
              </a:pPr>
              <a:r>
                <a:rPr lang="en-US" sz="900" b="1"/>
                <a:t>Program</a:t>
              </a:r>
            </a:p>
          </p:txBody>
        </p:sp>
      </p:grpSp>
    </p:spTree>
    <p:extLst>
      <p:ext uri="{BB962C8B-B14F-4D97-AF65-F5344CB8AC3E}">
        <p14:creationId xmlns:p14="http://schemas.microsoft.com/office/powerpoint/2010/main" val="1238260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Percent Postmortem Time - 1</a:t>
            </a:r>
            <a:endParaRPr lang="en-US"/>
          </a:p>
        </p:txBody>
      </p:sp>
      <p:sp>
        <p:nvSpPr>
          <p:cNvPr id="2" name="Content Placeholder 1"/>
          <p:cNvSpPr>
            <a:spLocks noGrp="1"/>
          </p:cNvSpPr>
          <p:nvPr>
            <p:ph sz="half" idx="1"/>
          </p:nvPr>
        </p:nvSpPr>
        <p:spPr/>
        <p:txBody>
          <a:bodyPr/>
          <a:lstStyle/>
          <a:p>
            <a:r>
              <a:rPr lang="en-US" dirty="0" smtClean="0"/>
              <a:t>Why is the PM percentage of development time so high for program assignment four? </a:t>
            </a:r>
          </a:p>
          <a:p>
            <a:r>
              <a:rPr lang="en-US" dirty="0" smtClean="0"/>
              <a:t>Is it caused by the introduction of PSP 1.1?</a:t>
            </a:r>
          </a:p>
          <a:p>
            <a:r>
              <a:rPr lang="en-US" dirty="0" smtClean="0"/>
              <a:t>Does the time spent in PM correlate to program size?</a:t>
            </a:r>
          </a:p>
          <a:p>
            <a:endParaRPr lang="en-US" dirty="0"/>
          </a:p>
        </p:txBody>
      </p:sp>
      <p:grpSp>
        <p:nvGrpSpPr>
          <p:cNvPr id="12292" name="Group 2"/>
          <p:cNvGrpSpPr>
            <a:grpSpLocks/>
          </p:cNvGrpSpPr>
          <p:nvPr/>
        </p:nvGrpSpPr>
        <p:grpSpPr bwMode="auto">
          <a:xfrm>
            <a:off x="388938" y="1123950"/>
            <a:ext cx="5530738" cy="3536408"/>
            <a:chOff x="3598863" y="1511300"/>
            <a:chExt cx="5164137" cy="3302000"/>
          </a:xfrm>
        </p:grpSpPr>
        <p:pic>
          <p:nvPicPr>
            <p:cNvPr id="12293" name="Picture 10"/>
            <p:cNvPicPr>
              <a:picLocks noChangeAspect="1" noChangeArrowheads="1"/>
            </p:cNvPicPr>
            <p:nvPr/>
          </p:nvPicPr>
          <p:blipFill>
            <a:blip r:embed="rId3">
              <a:extLst>
                <a:ext uri="{28A0092B-C50C-407E-A947-70E740481C1C}">
                  <a14:useLocalDpi xmlns:a14="http://schemas.microsoft.com/office/drawing/2010/main" val="0"/>
                </a:ext>
              </a:extLst>
            </a:blip>
            <a:srcRect t="3964"/>
            <a:stretch>
              <a:fillRect/>
            </a:stretch>
          </p:blipFill>
          <p:spPr bwMode="auto">
            <a:xfrm>
              <a:off x="3598863" y="1511300"/>
              <a:ext cx="5164137" cy="330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294" name="TextBox 4"/>
            <p:cNvSpPr txBox="1">
              <a:spLocks noChangeArrowheads="1"/>
            </p:cNvSpPr>
            <p:nvPr/>
          </p:nvSpPr>
          <p:spPr bwMode="auto">
            <a:xfrm>
              <a:off x="3949420" y="4406753"/>
              <a:ext cx="4759152" cy="31854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800" b="1"/>
                <a:t>1                     2                    3                     4                     5                     6                    7                    8</a:t>
              </a:r>
            </a:p>
            <a:p>
              <a:pPr algn="ctr" eaLnBrk="1" hangingPunct="1">
                <a:spcBef>
                  <a:spcPts val="300"/>
                </a:spcBef>
              </a:pPr>
              <a:r>
                <a:rPr lang="en-US" sz="900" b="1"/>
                <a:t>Program</a:t>
              </a:r>
            </a:p>
          </p:txBody>
        </p:sp>
      </p:grpSp>
    </p:spTree>
    <p:extLst>
      <p:ext uri="{BB962C8B-B14F-4D97-AF65-F5344CB8AC3E}">
        <p14:creationId xmlns:p14="http://schemas.microsoft.com/office/powerpoint/2010/main" val="2146004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rmAutofit/>
          </a:bodyPr>
          <a:lstStyle/>
          <a:p>
            <a:pPr eaLnBrk="1" hangingPunct="1"/>
            <a:r>
              <a:rPr lang="en-US" sz="2800">
                <a:latin typeface="Arial" charset="0"/>
              </a:rPr>
              <a:t>Percent Postmortem Time - 2</a:t>
            </a:r>
          </a:p>
        </p:txBody>
      </p:sp>
      <p:sp>
        <p:nvSpPr>
          <p:cNvPr id="2" name="Content Placeholder 1"/>
          <p:cNvSpPr>
            <a:spLocks noGrp="1"/>
          </p:cNvSpPr>
          <p:nvPr>
            <p:ph sz="half" idx="1"/>
          </p:nvPr>
        </p:nvSpPr>
        <p:spPr>
          <a:xfrm>
            <a:off x="4659216" y="1076898"/>
            <a:ext cx="4065683" cy="5161570"/>
          </a:xfrm>
        </p:spPr>
        <p:txBody>
          <a:bodyPr>
            <a:noAutofit/>
          </a:bodyPr>
          <a:lstStyle/>
          <a:p>
            <a:pPr>
              <a:spcBef>
                <a:spcPts val="1100"/>
              </a:spcBef>
              <a:spcAft>
                <a:spcPct val="0"/>
              </a:spcAft>
            </a:pPr>
            <a:r>
              <a:rPr lang="en-US" sz="2000" dirty="0">
                <a:latin typeface="Arial" charset="0"/>
              </a:rPr>
              <a:t>Assignment 8 was identified as an outlier because it took twice as long as planned to complete due to the fact that it was completed weeks after the program was initially coded and unit tested. In all other cases, PM was conducted right after UT. This can be seen by reviewing the student</a:t>
            </a:r>
            <a:r>
              <a:rPr lang="ja-JP" altLang="en-US" sz="2000" dirty="0">
                <a:latin typeface="Arial" charset="0"/>
              </a:rPr>
              <a:t>’</a:t>
            </a:r>
            <a:r>
              <a:rPr lang="en-US" sz="2000" dirty="0">
                <a:latin typeface="Arial" charset="0"/>
              </a:rPr>
              <a:t>s time log.</a:t>
            </a:r>
          </a:p>
          <a:p>
            <a:pPr>
              <a:spcBef>
                <a:spcPts val="1100"/>
              </a:spcBef>
              <a:spcAft>
                <a:spcPct val="0"/>
              </a:spcAft>
            </a:pPr>
            <a:r>
              <a:rPr lang="en-US" sz="2000" dirty="0">
                <a:latin typeface="Arial" charset="0"/>
              </a:rPr>
              <a:t>The time spent performing the PM in Assignment 4 seems to be consistent with other data points when compared to size. </a:t>
            </a:r>
          </a:p>
          <a:p>
            <a:pPr>
              <a:spcBef>
                <a:spcPts val="1100"/>
              </a:spcBef>
              <a:spcAft>
                <a:spcPct val="0"/>
              </a:spcAft>
            </a:pPr>
            <a:r>
              <a:rPr lang="en-US" sz="2000" dirty="0">
                <a:latin typeface="Arial" charset="0"/>
              </a:rPr>
              <a:t>So, why was the percentage of time spent in PM so much higher than other programming assignments?</a:t>
            </a:r>
          </a:p>
          <a:p>
            <a:endParaRPr lang="en-US" dirty="0"/>
          </a:p>
        </p:txBody>
      </p:sp>
      <p:graphicFrame>
        <p:nvGraphicFramePr>
          <p:cNvPr id="10" name="Chart 9"/>
          <p:cNvGraphicFramePr>
            <a:graphicFrameLocks/>
          </p:cNvGraphicFramePr>
          <p:nvPr>
            <p:extLst>
              <p:ext uri="{D42A27DB-BD31-4B8C-83A1-F6EECF244321}">
                <p14:modId xmlns:p14="http://schemas.microsoft.com/office/powerpoint/2010/main" val="2159348776"/>
              </p:ext>
            </p:extLst>
          </p:nvPr>
        </p:nvGraphicFramePr>
        <p:xfrm>
          <a:off x="162509" y="3458074"/>
          <a:ext cx="4547429" cy="276382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447359083"/>
              </p:ext>
            </p:extLst>
          </p:nvPr>
        </p:nvGraphicFramePr>
        <p:xfrm>
          <a:off x="174085" y="937590"/>
          <a:ext cx="4537322" cy="237232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98406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mtClean="0"/>
              <a:t>Percent Postmortem Time - 3</a:t>
            </a:r>
            <a:br>
              <a:rPr lang="en-US" smtClean="0"/>
            </a:br>
            <a:endParaRPr lang="en-US" dirty="0"/>
          </a:p>
        </p:txBody>
      </p:sp>
      <p:sp>
        <p:nvSpPr>
          <p:cNvPr id="7" name="Content Placeholder 6"/>
          <p:cNvSpPr>
            <a:spLocks noGrp="1"/>
          </p:cNvSpPr>
          <p:nvPr>
            <p:ph sz="half" idx="1"/>
          </p:nvPr>
        </p:nvSpPr>
        <p:spPr>
          <a:xfrm>
            <a:off x="4659216" y="1076897"/>
            <a:ext cx="4065683" cy="5099926"/>
          </a:xfrm>
        </p:spPr>
        <p:txBody>
          <a:bodyPr>
            <a:normAutofit/>
          </a:bodyPr>
          <a:lstStyle/>
          <a:p>
            <a:r>
              <a:rPr lang="en-US" smtClean="0"/>
              <a:t>Looking at Percent Test Time, you will notice that percent of time spent in Test for Assignment 4 dropped significantly. </a:t>
            </a:r>
          </a:p>
          <a:p>
            <a:r>
              <a:rPr lang="en-US" smtClean="0"/>
              <a:t>This is partially due to the fact that no defects were found in test, which can be seen by looking at the Defects Removed in Test chart.</a:t>
            </a:r>
          </a:p>
          <a:p>
            <a:r>
              <a:rPr lang="en-US" smtClean="0"/>
              <a:t>Thus, percent distribution for other phases, such as PM, increased proportionately.</a:t>
            </a:r>
          </a:p>
          <a:p>
            <a:endParaRPr lang="en-US" dirty="0"/>
          </a:p>
        </p:txBody>
      </p:sp>
      <p:pic>
        <p:nvPicPr>
          <p:cNvPr id="1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84" y="1123951"/>
            <a:ext cx="4120937" cy="2532308"/>
          </a:xfrm>
          <a:prstGeom prst="rect">
            <a:avLst/>
          </a:prstGeom>
          <a:noFill/>
        </p:spPr>
      </p:pic>
      <p:grpSp>
        <p:nvGrpSpPr>
          <p:cNvPr id="16" name="Group 2"/>
          <p:cNvGrpSpPr>
            <a:grpSpLocks/>
          </p:cNvGrpSpPr>
          <p:nvPr/>
        </p:nvGrpSpPr>
        <p:grpSpPr bwMode="auto">
          <a:xfrm>
            <a:off x="388485" y="3732212"/>
            <a:ext cx="4102554" cy="2467967"/>
            <a:chOff x="4300538" y="3921125"/>
            <a:chExt cx="4251325" cy="2557463"/>
          </a:xfrm>
        </p:grpSpPr>
        <p:pic>
          <p:nvPicPr>
            <p:cNvPr id="1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0538" y="3921125"/>
              <a:ext cx="4251325" cy="2557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Box 8"/>
            <p:cNvSpPr txBox="1">
              <a:spLocks noChangeArrowheads="1"/>
            </p:cNvSpPr>
            <p:nvPr/>
          </p:nvSpPr>
          <p:spPr bwMode="auto">
            <a:xfrm>
              <a:off x="4604660" y="6172200"/>
              <a:ext cx="3907969" cy="22954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spTree>
    <p:extLst>
      <p:ext uri="{BB962C8B-B14F-4D97-AF65-F5344CB8AC3E}">
        <p14:creationId xmlns:p14="http://schemas.microsoft.com/office/powerpoint/2010/main" val="1466596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fontScale="90000"/>
          </a:bodyPr>
          <a:lstStyle/>
          <a:p>
            <a:pPr eaLnBrk="1" hangingPunct="1"/>
            <a:r>
              <a:rPr lang="en-US" sz="2800">
                <a:latin typeface="Arial" charset="0"/>
              </a:rPr>
              <a:t>How Did the Distribution of Time Change as  the Process Changed?</a:t>
            </a:r>
          </a:p>
        </p:txBody>
      </p:sp>
      <p:sp>
        <p:nvSpPr>
          <p:cNvPr id="15364" name="Text Placeholder 3"/>
          <p:cNvSpPr>
            <a:spLocks noGrp="1"/>
          </p:cNvSpPr>
          <p:nvPr>
            <p:ph idx="1"/>
          </p:nvPr>
        </p:nvSpPr>
        <p:spPr>
          <a:xfrm>
            <a:off x="409575" y="4389784"/>
            <a:ext cx="7761288" cy="1327150"/>
          </a:xfrm>
        </p:spPr>
        <p:txBody>
          <a:bodyPr/>
          <a:lstStyle/>
          <a:p>
            <a:pPr eaLnBrk="1" hangingPunct="1"/>
            <a:r>
              <a:rPr lang="en-US" sz="2000" dirty="0">
                <a:latin typeface="Arial" charset="0"/>
              </a:rPr>
              <a:t>How did these additional phases and tasks affect productivity?</a:t>
            </a:r>
          </a:p>
        </p:txBody>
      </p:sp>
      <p:graphicFrame>
        <p:nvGraphicFramePr>
          <p:cNvPr id="11" name="Table 10"/>
          <p:cNvGraphicFramePr>
            <a:graphicFrameLocks noGrp="1"/>
          </p:cNvGraphicFramePr>
          <p:nvPr>
            <p:extLst>
              <p:ext uri="{D42A27DB-BD31-4B8C-83A1-F6EECF244321}">
                <p14:modId xmlns:p14="http://schemas.microsoft.com/office/powerpoint/2010/main" val="3231168172"/>
              </p:ext>
            </p:extLst>
          </p:nvPr>
        </p:nvGraphicFramePr>
        <p:xfrm>
          <a:off x="438150" y="1131888"/>
          <a:ext cx="2964842" cy="3044827"/>
        </p:xfrm>
        <a:graphic>
          <a:graphicData uri="http://schemas.openxmlformats.org/drawingml/2006/table">
            <a:tbl>
              <a:tblPr firstRow="1" bandRow="1">
                <a:tableStyleId>{5C22544A-7EE6-4342-B048-85BDC9FD1C3A}</a:tableStyleId>
              </a:tblPr>
              <a:tblGrid>
                <a:gridCol w="1482421"/>
                <a:gridCol w="1482421"/>
              </a:tblGrid>
              <a:tr h="518267">
                <a:tc>
                  <a:txBody>
                    <a:bodyPr/>
                    <a:lstStyle/>
                    <a:p>
                      <a:r>
                        <a:rPr lang="en-US" sz="1400" dirty="0" smtClean="0">
                          <a:solidFill>
                            <a:srgbClr val="FFFFFF"/>
                          </a:solidFill>
                          <a:latin typeface="Arial"/>
                          <a:cs typeface="Arial"/>
                        </a:rPr>
                        <a:t>Phase</a:t>
                      </a:r>
                      <a:endParaRPr lang="en-US" sz="1400" dirty="0">
                        <a:solidFill>
                          <a:srgbClr val="FFFFFF"/>
                        </a:solidFill>
                        <a:latin typeface="Arial"/>
                        <a:cs typeface="Arial"/>
                      </a:endParaRPr>
                    </a:p>
                  </a:txBody>
                  <a:tcPr marT="45730" marB="45730" anchor="ctr">
                    <a:solidFill>
                      <a:schemeClr val="tx1"/>
                    </a:solidFill>
                  </a:tcPr>
                </a:tc>
                <a:tc>
                  <a:txBody>
                    <a:bodyPr/>
                    <a:lstStyle/>
                    <a:p>
                      <a:r>
                        <a:rPr lang="en-US" sz="1400" dirty="0" smtClean="0">
                          <a:solidFill>
                            <a:srgbClr val="FFFFFF"/>
                          </a:solidFill>
                          <a:latin typeface="Arial"/>
                          <a:cs typeface="Arial"/>
                        </a:rPr>
                        <a:t>% Time Spent</a:t>
                      </a:r>
                      <a:endParaRPr lang="en-US" sz="1400" dirty="0">
                        <a:solidFill>
                          <a:srgbClr val="FFFFFF"/>
                        </a:solidFill>
                        <a:latin typeface="Arial"/>
                        <a:cs typeface="Arial"/>
                      </a:endParaRPr>
                    </a:p>
                  </a:txBody>
                  <a:tcPr marT="45730" marB="45730" anchor="ctr">
                    <a:solidFill>
                      <a:schemeClr val="tx1"/>
                    </a:solidFill>
                  </a:tcPr>
                </a:tc>
              </a:tr>
              <a:tr h="315820">
                <a:tc>
                  <a:txBody>
                    <a:bodyPr/>
                    <a:lstStyle/>
                    <a:p>
                      <a:r>
                        <a:rPr lang="en-US" sz="1400" dirty="0" smtClean="0">
                          <a:latin typeface="Arial"/>
                          <a:cs typeface="Arial"/>
                        </a:rPr>
                        <a:t>PLAN</a:t>
                      </a:r>
                      <a:endParaRPr lang="en-US" sz="1400" dirty="0">
                        <a:latin typeface="Arial"/>
                        <a:cs typeface="Arial"/>
                      </a:endParaRPr>
                    </a:p>
                  </a:txBody>
                  <a:tcPr marT="45730" marB="45730">
                    <a:lnB w="12700" cap="flat" cmpd="sng" algn="ctr">
                      <a:solidFill>
                        <a:prstClr val="black"/>
                      </a:solidFill>
                      <a:prstDash val="solid"/>
                      <a:round/>
                      <a:headEnd type="none" w="med" len="med"/>
                      <a:tailEnd type="none" w="med" len="med"/>
                    </a:lnB>
                    <a:solidFill>
                      <a:schemeClr val="bg1"/>
                    </a:solidFill>
                  </a:tcPr>
                </a:tc>
                <a:tc>
                  <a:txBody>
                    <a:bodyPr/>
                    <a:lstStyle/>
                    <a:p>
                      <a:r>
                        <a:rPr lang="en-US" sz="1400" dirty="0" smtClean="0">
                          <a:latin typeface="Arial"/>
                          <a:cs typeface="Arial"/>
                        </a:rPr>
                        <a:t>~ same</a:t>
                      </a:r>
                      <a:endParaRPr lang="en-US" sz="1400" dirty="0">
                        <a:latin typeface="Arial"/>
                        <a:cs typeface="Arial"/>
                      </a:endParaRPr>
                    </a:p>
                  </a:txBody>
                  <a:tcPr marT="45730" marB="45730">
                    <a:lnB w="12700" cap="flat" cmpd="sng" algn="ctr">
                      <a:solidFill>
                        <a:prstClr val="black"/>
                      </a:solidFill>
                      <a:prstDash val="solid"/>
                      <a:round/>
                      <a:headEnd type="none" w="med" len="med"/>
                      <a:tailEnd type="none" w="med" len="med"/>
                    </a:lnB>
                    <a:solidFill>
                      <a:schemeClr val="bg1"/>
                    </a:solidFill>
                  </a:tcPr>
                </a:tc>
              </a:tr>
              <a:tr h="315820">
                <a:tc>
                  <a:txBody>
                    <a:bodyPr/>
                    <a:lstStyle/>
                    <a:p>
                      <a:r>
                        <a:rPr lang="en-US" sz="1400" dirty="0" smtClean="0">
                          <a:latin typeface="Arial"/>
                          <a:cs typeface="Arial"/>
                        </a:rPr>
                        <a:t>DLD</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400" dirty="0" smtClean="0">
                          <a:latin typeface="Arial"/>
                          <a:cs typeface="Arial"/>
                        </a:rPr>
                        <a:t>Increased</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315820">
                <a:tc>
                  <a:txBody>
                    <a:bodyPr/>
                    <a:lstStyle/>
                    <a:p>
                      <a:r>
                        <a:rPr lang="en-US" sz="1400" dirty="0" smtClean="0">
                          <a:latin typeface="Arial"/>
                          <a:cs typeface="Arial"/>
                        </a:rPr>
                        <a:t>DLDR</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400" dirty="0" smtClean="0">
                          <a:latin typeface="Arial"/>
                          <a:cs typeface="Arial"/>
                        </a:rPr>
                        <a:t>Increased</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315820">
                <a:tc>
                  <a:txBody>
                    <a:bodyPr/>
                    <a:lstStyle/>
                    <a:p>
                      <a:r>
                        <a:rPr lang="en-US" sz="1400" dirty="0" smtClean="0">
                          <a:latin typeface="Arial"/>
                          <a:cs typeface="Arial"/>
                        </a:rPr>
                        <a:t>CODE</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400" dirty="0" smtClean="0">
                          <a:latin typeface="Arial"/>
                          <a:cs typeface="Arial"/>
                        </a:rPr>
                        <a:t>Decreased</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315820">
                <a:tc>
                  <a:txBody>
                    <a:bodyPr/>
                    <a:lstStyle/>
                    <a:p>
                      <a:r>
                        <a:rPr lang="en-US" sz="1400" dirty="0" smtClean="0">
                          <a:latin typeface="Arial"/>
                          <a:cs typeface="Arial"/>
                        </a:rPr>
                        <a:t>CR</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400" dirty="0" smtClean="0">
                          <a:latin typeface="Arial"/>
                          <a:cs typeface="Arial"/>
                        </a:rPr>
                        <a:t>Increased</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315820">
                <a:tc>
                  <a:txBody>
                    <a:bodyPr/>
                    <a:lstStyle/>
                    <a:p>
                      <a:r>
                        <a:rPr lang="en-US" sz="1400" dirty="0" smtClean="0">
                          <a:latin typeface="Arial"/>
                          <a:cs typeface="Arial"/>
                        </a:rPr>
                        <a:t>COMPILE</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400" dirty="0" smtClean="0">
                          <a:latin typeface="Arial"/>
                          <a:cs typeface="Arial"/>
                        </a:rPr>
                        <a:t>Decreased</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315820">
                <a:tc>
                  <a:txBody>
                    <a:bodyPr/>
                    <a:lstStyle/>
                    <a:p>
                      <a:r>
                        <a:rPr lang="en-US" sz="1400" dirty="0" smtClean="0">
                          <a:latin typeface="Arial"/>
                          <a:cs typeface="Arial"/>
                        </a:rPr>
                        <a:t>UT</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400" dirty="0" smtClean="0">
                          <a:latin typeface="Arial"/>
                          <a:cs typeface="Arial"/>
                        </a:rPr>
                        <a:t>Decreased</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r h="315820">
                <a:tc>
                  <a:txBody>
                    <a:bodyPr/>
                    <a:lstStyle/>
                    <a:p>
                      <a:r>
                        <a:rPr lang="en-US" sz="1400" dirty="0" smtClean="0">
                          <a:latin typeface="Arial"/>
                          <a:cs typeface="Arial"/>
                        </a:rPr>
                        <a:t>PM</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c>
                  <a:txBody>
                    <a:bodyPr/>
                    <a:lstStyle/>
                    <a:p>
                      <a:r>
                        <a:rPr lang="en-US" sz="1400" dirty="0" smtClean="0">
                          <a:latin typeface="Arial"/>
                          <a:cs typeface="Arial"/>
                        </a:rPr>
                        <a:t>Decreased</a:t>
                      </a:r>
                      <a:endParaRPr lang="en-US" sz="1400" dirty="0">
                        <a:latin typeface="Arial"/>
                        <a:cs typeface="Arial"/>
                      </a:endParaRPr>
                    </a:p>
                  </a:txBody>
                  <a:tcPr marT="45730" marB="45730">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solidFill>
                  </a:tcPr>
                </a:tc>
              </a:tr>
            </a:tbl>
          </a:graphicData>
        </a:graphic>
      </p:graphicFrame>
      <p:grpSp>
        <p:nvGrpSpPr>
          <p:cNvPr id="15397" name="Group 3"/>
          <p:cNvGrpSpPr>
            <a:grpSpLocks/>
          </p:cNvGrpSpPr>
          <p:nvPr/>
        </p:nvGrpSpPr>
        <p:grpSpPr bwMode="auto">
          <a:xfrm>
            <a:off x="3563280" y="1123950"/>
            <a:ext cx="5148942" cy="3117850"/>
            <a:chOff x="3895240" y="1751013"/>
            <a:chExt cx="4640748" cy="2805950"/>
          </a:xfrm>
        </p:grpSpPr>
        <p:pic>
          <p:nvPicPr>
            <p:cNvPr id="1539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1763" y="1751013"/>
              <a:ext cx="4594225" cy="2765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99" name="TextBox 1"/>
            <p:cNvSpPr txBox="1">
              <a:spLocks noChangeArrowheads="1"/>
            </p:cNvSpPr>
            <p:nvPr/>
          </p:nvSpPr>
          <p:spPr bwMode="auto">
            <a:xfrm>
              <a:off x="5693233" y="4310742"/>
              <a:ext cx="675185"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a:t>Program</a:t>
              </a:r>
            </a:p>
          </p:txBody>
        </p:sp>
        <p:sp>
          <p:nvSpPr>
            <p:cNvPr id="3" name="TextBox 2"/>
            <p:cNvSpPr txBox="1"/>
            <p:nvPr/>
          </p:nvSpPr>
          <p:spPr>
            <a:xfrm>
              <a:off x="3895240" y="2480643"/>
              <a:ext cx="345348" cy="1466062"/>
            </a:xfrm>
            <a:prstGeom prst="rect">
              <a:avLst/>
            </a:prstGeom>
            <a:noFill/>
          </p:spPr>
          <p:txBody>
            <a:bodyPr vert="vert270" wrap="none">
              <a:spAutoFit/>
            </a:bodyPr>
            <a:lstStyle/>
            <a:p>
              <a:pPr>
                <a:defRPr/>
              </a:pPr>
              <a:r>
                <a:rPr lang="en-US" sz="1100" dirty="0">
                  <a:latin typeface="Arial"/>
                  <a:ea typeface="ＭＳ Ｐゴシック" pitchFamily="34" charset="-128"/>
                  <a:cs typeface="Arial"/>
                </a:rPr>
                <a:t>%  of Development Time</a:t>
              </a:r>
            </a:p>
          </p:txBody>
        </p:sp>
      </p:grpSp>
    </p:spTree>
    <p:extLst>
      <p:ext uri="{BB962C8B-B14F-4D97-AF65-F5344CB8AC3E}">
        <p14:creationId xmlns:p14="http://schemas.microsoft.com/office/powerpoint/2010/main" val="2467093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r>
              <a:rPr lang="en-US" smtClean="0"/>
              <a:t>How Did Additional Phases and Tasks Affect Productivity?</a:t>
            </a:r>
            <a:endParaRPr lang="en-US"/>
          </a:p>
        </p:txBody>
      </p:sp>
      <p:sp>
        <p:nvSpPr>
          <p:cNvPr id="2" name="Content Placeholder 1"/>
          <p:cNvSpPr>
            <a:spLocks noGrp="1"/>
          </p:cNvSpPr>
          <p:nvPr>
            <p:ph sz="half" idx="1"/>
          </p:nvPr>
        </p:nvSpPr>
        <p:spPr/>
        <p:txBody>
          <a:bodyPr/>
          <a:lstStyle/>
          <a:p>
            <a:r>
              <a:rPr lang="en-US" dirty="0" smtClean="0"/>
              <a:t>Productivity declined with each change in process.</a:t>
            </a:r>
          </a:p>
          <a:p>
            <a:r>
              <a:rPr lang="en-US" dirty="0" smtClean="0"/>
              <a:t>Once the process stabilized, productivity increased to initial levels.</a:t>
            </a:r>
          </a:p>
          <a:p>
            <a:r>
              <a:rPr lang="en-US" dirty="0" smtClean="0"/>
              <a:t>How is the student able to do more work in the same amount of time?</a:t>
            </a:r>
            <a:endParaRPr lang="en-US" dirty="0"/>
          </a:p>
        </p:txBody>
      </p:sp>
      <p:grpSp>
        <p:nvGrpSpPr>
          <p:cNvPr id="16388" name="Group 1"/>
          <p:cNvGrpSpPr>
            <a:grpSpLocks/>
          </p:cNvGrpSpPr>
          <p:nvPr/>
        </p:nvGrpSpPr>
        <p:grpSpPr bwMode="auto">
          <a:xfrm>
            <a:off x="409575" y="1123950"/>
            <a:ext cx="5507754" cy="3684356"/>
            <a:chOff x="3570288" y="1503363"/>
            <a:chExt cx="5121275" cy="3425825"/>
          </a:xfrm>
        </p:grpSpPr>
        <p:pic>
          <p:nvPicPr>
            <p:cNvPr id="163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0288" y="1503363"/>
              <a:ext cx="5121275" cy="3425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90" name="TextBox 4"/>
            <p:cNvSpPr txBox="1">
              <a:spLocks noChangeArrowheads="1"/>
            </p:cNvSpPr>
            <p:nvPr/>
          </p:nvSpPr>
          <p:spPr bwMode="auto">
            <a:xfrm>
              <a:off x="3916762" y="4526499"/>
              <a:ext cx="4726495" cy="31854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800" b="1"/>
                <a:t>1                     2                    3                     4                     5                     6                    7                    8</a:t>
              </a:r>
            </a:p>
            <a:p>
              <a:pPr algn="ctr" eaLnBrk="1" hangingPunct="1">
                <a:spcBef>
                  <a:spcPts val="300"/>
                </a:spcBef>
              </a:pPr>
              <a:r>
                <a:rPr lang="en-US" sz="900" b="1"/>
                <a:t>Program</a:t>
              </a:r>
            </a:p>
          </p:txBody>
        </p:sp>
      </p:grpSp>
    </p:spTree>
    <p:extLst>
      <p:ext uri="{BB962C8B-B14F-4D97-AF65-F5344CB8AC3E}">
        <p14:creationId xmlns:p14="http://schemas.microsoft.com/office/powerpoint/2010/main" val="4146497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pPr eaLnBrk="1" hangingPunct="1"/>
            <a:r>
              <a:rPr lang="en-US" sz="2800">
                <a:latin typeface="Arial" charset="0"/>
              </a:rPr>
              <a:t>How Is the Student Able to Do More Work in the Same Amount of Time?</a:t>
            </a:r>
          </a:p>
        </p:txBody>
      </p:sp>
      <p:sp>
        <p:nvSpPr>
          <p:cNvPr id="2" name="Content Placeholder 1"/>
          <p:cNvSpPr>
            <a:spLocks noGrp="1"/>
          </p:cNvSpPr>
          <p:nvPr>
            <p:ph sz="half" idx="1"/>
          </p:nvPr>
        </p:nvSpPr>
        <p:spPr>
          <a:xfrm>
            <a:off x="4659216" y="1076897"/>
            <a:ext cx="4065683" cy="5099925"/>
          </a:xfrm>
        </p:spPr>
        <p:txBody>
          <a:bodyPr>
            <a:normAutofit fontScale="92500" lnSpcReduction="10000"/>
          </a:bodyPr>
          <a:lstStyle/>
          <a:p>
            <a:pPr>
              <a:spcBef>
                <a:spcPts val="1200"/>
              </a:spcBef>
              <a:spcAft>
                <a:spcPct val="0"/>
              </a:spcAft>
            </a:pPr>
            <a:r>
              <a:rPr lang="en-US" sz="2400" dirty="0">
                <a:latin typeface="Arial" charset="0"/>
              </a:rPr>
              <a:t>Where are most defects injected? Removed?</a:t>
            </a:r>
          </a:p>
          <a:p>
            <a:pPr>
              <a:spcBef>
                <a:spcPts val="1200"/>
              </a:spcBef>
              <a:spcAft>
                <a:spcPct val="0"/>
              </a:spcAft>
            </a:pPr>
            <a:r>
              <a:rPr lang="en-US" sz="2400" dirty="0">
                <a:latin typeface="Arial" charset="0"/>
              </a:rPr>
              <a:t>How effective are the student</a:t>
            </a:r>
            <a:r>
              <a:rPr lang="ja-JP" altLang="en-US" sz="2400" dirty="0">
                <a:latin typeface="Arial" charset="0"/>
              </a:rPr>
              <a:t>’</a:t>
            </a:r>
            <a:r>
              <a:rPr lang="en-US" sz="2400" dirty="0">
                <a:latin typeface="Arial" charset="0"/>
              </a:rPr>
              <a:t>s reviews?</a:t>
            </a:r>
          </a:p>
          <a:p>
            <a:pPr>
              <a:spcBef>
                <a:spcPts val="1200"/>
              </a:spcBef>
              <a:spcAft>
                <a:spcPct val="0"/>
              </a:spcAft>
            </a:pPr>
            <a:r>
              <a:rPr lang="en-US" sz="2400" dirty="0">
                <a:latin typeface="Arial" charset="0"/>
              </a:rPr>
              <a:t>How effective are the different process steps at removing defects?</a:t>
            </a:r>
          </a:p>
          <a:p>
            <a:pPr>
              <a:spcBef>
                <a:spcPts val="1200"/>
              </a:spcBef>
              <a:spcAft>
                <a:spcPct val="0"/>
              </a:spcAft>
            </a:pPr>
            <a:r>
              <a:rPr lang="en-US" sz="2400" dirty="0">
                <a:latin typeface="Arial" charset="0"/>
              </a:rPr>
              <a:t>How does review effectiveness affect the time spent in test? </a:t>
            </a:r>
          </a:p>
          <a:p>
            <a:pPr>
              <a:spcBef>
                <a:spcPts val="1200"/>
              </a:spcBef>
              <a:spcAft>
                <a:spcPct val="0"/>
              </a:spcAft>
            </a:pPr>
            <a:r>
              <a:rPr lang="en-US" sz="2400" dirty="0">
                <a:latin typeface="Arial" charset="0"/>
              </a:rPr>
              <a:t>What is the cost of quality?</a:t>
            </a:r>
          </a:p>
          <a:p>
            <a:pPr>
              <a:spcBef>
                <a:spcPts val="1200"/>
              </a:spcBef>
              <a:spcAft>
                <a:spcPct val="0"/>
              </a:spcAft>
            </a:pPr>
            <a:r>
              <a:rPr lang="en-US" sz="2400" dirty="0">
                <a:latin typeface="Arial" charset="0"/>
              </a:rPr>
              <a:t>What does the student know about the defects he/she injects/removes</a:t>
            </a:r>
            <a:r>
              <a:rPr lang="en-US" sz="2400" dirty="0" smtClean="0">
                <a:latin typeface="Arial" charset="0"/>
              </a:rPr>
              <a:t>?</a:t>
            </a:r>
            <a:endParaRPr lang="en-US" sz="2400" dirty="0">
              <a:latin typeface="Arial" charset="0"/>
            </a:endParaRPr>
          </a:p>
        </p:txBody>
      </p:sp>
      <p:grpSp>
        <p:nvGrpSpPr>
          <p:cNvPr id="17412" name="Group 1"/>
          <p:cNvGrpSpPr>
            <a:grpSpLocks/>
          </p:cNvGrpSpPr>
          <p:nvPr/>
        </p:nvGrpSpPr>
        <p:grpSpPr bwMode="auto">
          <a:xfrm>
            <a:off x="409575" y="1123950"/>
            <a:ext cx="4060825" cy="2425700"/>
            <a:chOff x="4610100" y="1317625"/>
            <a:chExt cx="4060825" cy="2425700"/>
          </a:xfrm>
        </p:grpSpPr>
        <p:pic>
          <p:nvPicPr>
            <p:cNvPr id="1741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0100" y="1317625"/>
              <a:ext cx="4060825" cy="2425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17" name="TextBox 5"/>
            <p:cNvSpPr txBox="1">
              <a:spLocks noChangeArrowheads="1"/>
            </p:cNvSpPr>
            <p:nvPr/>
          </p:nvSpPr>
          <p:spPr bwMode="auto">
            <a:xfrm>
              <a:off x="4855042" y="3450772"/>
              <a:ext cx="3788215" cy="2512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grpSp>
        <p:nvGrpSpPr>
          <p:cNvPr id="17413" name="Group 2"/>
          <p:cNvGrpSpPr>
            <a:grpSpLocks/>
          </p:cNvGrpSpPr>
          <p:nvPr/>
        </p:nvGrpSpPr>
        <p:grpSpPr bwMode="auto">
          <a:xfrm>
            <a:off x="409575" y="3579813"/>
            <a:ext cx="4054475" cy="2701925"/>
            <a:chOff x="4619625" y="3773488"/>
            <a:chExt cx="4054475" cy="2701925"/>
          </a:xfrm>
        </p:grpSpPr>
        <p:pic>
          <p:nvPicPr>
            <p:cNvPr id="1741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9625" y="3773488"/>
              <a:ext cx="4054475" cy="2701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15" name="TextBox 6"/>
            <p:cNvSpPr txBox="1">
              <a:spLocks noChangeArrowheads="1"/>
            </p:cNvSpPr>
            <p:nvPr/>
          </p:nvSpPr>
          <p:spPr bwMode="auto">
            <a:xfrm>
              <a:off x="4920355" y="6161314"/>
              <a:ext cx="3537846" cy="251314"/>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spTree>
    <p:extLst>
      <p:ext uri="{BB962C8B-B14F-4D97-AF65-F5344CB8AC3E}">
        <p14:creationId xmlns:p14="http://schemas.microsoft.com/office/powerpoint/2010/main" val="3759577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pPr eaLnBrk="1" hangingPunct="1"/>
            <a:r>
              <a:rPr lang="en-US" sz="2800">
                <a:latin typeface="Arial" charset="0"/>
              </a:rPr>
              <a:t>Where Are Most Defects Injected?</a:t>
            </a:r>
          </a:p>
        </p:txBody>
      </p:sp>
      <p:sp>
        <p:nvSpPr>
          <p:cNvPr id="18435" name="Text Placeholder 3"/>
          <p:cNvSpPr>
            <a:spLocks noGrp="1"/>
          </p:cNvSpPr>
          <p:nvPr>
            <p:ph sz="half" idx="1"/>
          </p:nvPr>
        </p:nvSpPr>
        <p:spPr/>
        <p:txBody>
          <a:bodyPr/>
          <a:lstStyle/>
          <a:p>
            <a:pPr eaLnBrk="1" hangingPunct="1">
              <a:spcBef>
                <a:spcPts val="1200"/>
              </a:spcBef>
              <a:spcAft>
                <a:spcPct val="0"/>
              </a:spcAft>
            </a:pPr>
            <a:r>
              <a:rPr lang="en-US" sz="2000" dirty="0">
                <a:latin typeface="Arial" charset="0"/>
              </a:rPr>
              <a:t>Prior to the introduction of PSP2.1, most of the defects were injected in the code phase.</a:t>
            </a:r>
          </a:p>
        </p:txBody>
      </p:sp>
      <p:grpSp>
        <p:nvGrpSpPr>
          <p:cNvPr id="18436" name="Group 2"/>
          <p:cNvGrpSpPr>
            <a:grpSpLocks/>
          </p:cNvGrpSpPr>
          <p:nvPr/>
        </p:nvGrpSpPr>
        <p:grpSpPr bwMode="auto">
          <a:xfrm>
            <a:off x="4812946" y="1123950"/>
            <a:ext cx="3899254" cy="2397224"/>
            <a:chOff x="4797425" y="1325563"/>
            <a:chExt cx="4062413" cy="2633662"/>
          </a:xfrm>
        </p:grpSpPr>
        <p:pic>
          <p:nvPicPr>
            <p:cNvPr id="1844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7425" y="1325563"/>
              <a:ext cx="4062413" cy="2633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44" name="TextBox 6"/>
            <p:cNvSpPr txBox="1">
              <a:spLocks noChangeArrowheads="1"/>
            </p:cNvSpPr>
            <p:nvPr/>
          </p:nvSpPr>
          <p:spPr bwMode="auto">
            <a:xfrm>
              <a:off x="5050983" y="3657601"/>
              <a:ext cx="3788215" cy="2512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grpSp>
        <p:nvGrpSpPr>
          <p:cNvPr id="18437" name="Group 1"/>
          <p:cNvGrpSpPr>
            <a:grpSpLocks/>
          </p:cNvGrpSpPr>
          <p:nvPr/>
        </p:nvGrpSpPr>
        <p:grpSpPr bwMode="auto">
          <a:xfrm>
            <a:off x="409575" y="2541589"/>
            <a:ext cx="4090759" cy="2736386"/>
            <a:chOff x="466725" y="2541588"/>
            <a:chExt cx="4229100" cy="2828925"/>
          </a:xfrm>
        </p:grpSpPr>
        <p:pic>
          <p:nvPicPr>
            <p:cNvPr id="1844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 y="2541588"/>
              <a:ext cx="4229100" cy="282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42" name="TextBox 7"/>
            <p:cNvSpPr txBox="1">
              <a:spLocks noChangeArrowheads="1"/>
            </p:cNvSpPr>
            <p:nvPr/>
          </p:nvSpPr>
          <p:spPr bwMode="auto">
            <a:xfrm>
              <a:off x="805555" y="5040085"/>
              <a:ext cx="3537846" cy="251314"/>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grpSp>
        <p:nvGrpSpPr>
          <p:cNvPr id="18438" name="Group 3"/>
          <p:cNvGrpSpPr>
            <a:grpSpLocks/>
          </p:cNvGrpSpPr>
          <p:nvPr/>
        </p:nvGrpSpPr>
        <p:grpSpPr bwMode="auto">
          <a:xfrm>
            <a:off x="4812945" y="3673742"/>
            <a:ext cx="3894682" cy="2404449"/>
            <a:chOff x="4797425" y="3937000"/>
            <a:chExt cx="4057650" cy="2641600"/>
          </a:xfrm>
        </p:grpSpPr>
        <p:pic>
          <p:nvPicPr>
            <p:cNvPr id="1843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7425" y="3937000"/>
              <a:ext cx="4057650" cy="264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40" name="TextBox 8"/>
            <p:cNvSpPr txBox="1">
              <a:spLocks noChangeArrowheads="1"/>
            </p:cNvSpPr>
            <p:nvPr/>
          </p:nvSpPr>
          <p:spPr bwMode="auto">
            <a:xfrm>
              <a:off x="5050980" y="6270171"/>
              <a:ext cx="3755564" cy="25131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spTree>
    <p:extLst>
      <p:ext uri="{BB962C8B-B14F-4D97-AF65-F5344CB8AC3E}">
        <p14:creationId xmlns:p14="http://schemas.microsoft.com/office/powerpoint/2010/main" val="1599411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pPr eaLnBrk="1" hangingPunct="1"/>
            <a:r>
              <a:rPr lang="en-US" sz="2800">
                <a:latin typeface="Arial" charset="0"/>
              </a:rPr>
              <a:t>Where Are Most Defects Removed?</a:t>
            </a:r>
          </a:p>
        </p:txBody>
      </p:sp>
      <p:sp>
        <p:nvSpPr>
          <p:cNvPr id="19459" name="Text Placeholder 3"/>
          <p:cNvSpPr>
            <a:spLocks noGrp="1"/>
          </p:cNvSpPr>
          <p:nvPr>
            <p:ph idx="1"/>
          </p:nvPr>
        </p:nvSpPr>
        <p:spPr/>
        <p:txBody>
          <a:bodyPr/>
          <a:lstStyle/>
          <a:p>
            <a:pPr eaLnBrk="1" hangingPunct="1"/>
            <a:r>
              <a:rPr lang="en-US" sz="2000">
                <a:latin typeface="Arial" charset="0"/>
              </a:rPr>
              <a:t>After PSP2.1		    	    Prior to PSP 2.1</a:t>
            </a:r>
          </a:p>
        </p:txBody>
      </p:sp>
      <p:sp>
        <p:nvSpPr>
          <p:cNvPr id="19460" name="TextBox 7"/>
          <p:cNvSpPr txBox="1">
            <a:spLocks noChangeArrowheads="1"/>
          </p:cNvSpPr>
          <p:nvPr/>
        </p:nvSpPr>
        <p:spPr bwMode="auto">
          <a:xfrm>
            <a:off x="790575" y="2228850"/>
            <a:ext cx="165735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eaLnBrk="1" hangingPunct="1"/>
            <a:r>
              <a:rPr lang="en-US"/>
              <a:t>Design Review</a:t>
            </a:r>
          </a:p>
        </p:txBody>
      </p:sp>
      <p:grpSp>
        <p:nvGrpSpPr>
          <p:cNvPr id="19461" name="Group 1"/>
          <p:cNvGrpSpPr>
            <a:grpSpLocks/>
          </p:cNvGrpSpPr>
          <p:nvPr/>
        </p:nvGrpSpPr>
        <p:grpSpPr bwMode="auto">
          <a:xfrm>
            <a:off x="409575" y="1442210"/>
            <a:ext cx="3631875" cy="2246287"/>
            <a:chOff x="280988" y="1836738"/>
            <a:chExt cx="3811587" cy="2357437"/>
          </a:xfrm>
        </p:grpSpPr>
        <p:pic>
          <p:nvPicPr>
            <p:cNvPr id="19471"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988" y="1836738"/>
              <a:ext cx="3811587" cy="2357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72" name="TextBox 8"/>
            <p:cNvSpPr txBox="1">
              <a:spLocks noChangeArrowheads="1"/>
            </p:cNvSpPr>
            <p:nvPr/>
          </p:nvSpPr>
          <p:spPr bwMode="auto">
            <a:xfrm>
              <a:off x="511521" y="3918856"/>
              <a:ext cx="3547781" cy="25125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grpSp>
        <p:nvGrpSpPr>
          <p:cNvPr id="19462" name="Group 2"/>
          <p:cNvGrpSpPr>
            <a:grpSpLocks/>
          </p:cNvGrpSpPr>
          <p:nvPr/>
        </p:nvGrpSpPr>
        <p:grpSpPr bwMode="auto">
          <a:xfrm>
            <a:off x="415925" y="3890239"/>
            <a:ext cx="3631875" cy="2247800"/>
            <a:chOff x="287338" y="4235450"/>
            <a:chExt cx="3811587" cy="2359025"/>
          </a:xfrm>
        </p:grpSpPr>
        <p:pic>
          <p:nvPicPr>
            <p:cNvPr id="19469"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38" y="4235450"/>
              <a:ext cx="3811587" cy="2359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70" name="TextBox 9"/>
            <p:cNvSpPr txBox="1">
              <a:spLocks noChangeArrowheads="1"/>
            </p:cNvSpPr>
            <p:nvPr/>
          </p:nvSpPr>
          <p:spPr bwMode="auto">
            <a:xfrm>
              <a:off x="515913" y="6323092"/>
              <a:ext cx="3547781" cy="25125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grpSp>
        <p:nvGrpSpPr>
          <p:cNvPr id="19463" name="Group 3"/>
          <p:cNvGrpSpPr>
            <a:grpSpLocks/>
          </p:cNvGrpSpPr>
          <p:nvPr/>
        </p:nvGrpSpPr>
        <p:grpSpPr bwMode="auto">
          <a:xfrm>
            <a:off x="4354512" y="1442210"/>
            <a:ext cx="3671205" cy="2259901"/>
            <a:chOff x="4225925" y="1836738"/>
            <a:chExt cx="3852863" cy="2371725"/>
          </a:xfrm>
        </p:grpSpPr>
        <p:pic>
          <p:nvPicPr>
            <p:cNvPr id="19467"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5925" y="1836738"/>
              <a:ext cx="3852863" cy="2371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68" name="TextBox 10"/>
            <p:cNvSpPr txBox="1">
              <a:spLocks noChangeArrowheads="1"/>
            </p:cNvSpPr>
            <p:nvPr/>
          </p:nvSpPr>
          <p:spPr bwMode="auto">
            <a:xfrm>
              <a:off x="4459033" y="3933825"/>
              <a:ext cx="3585573" cy="25125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grpSp>
        <p:nvGrpSpPr>
          <p:cNvPr id="19464" name="Group 4"/>
          <p:cNvGrpSpPr>
            <a:grpSpLocks/>
          </p:cNvGrpSpPr>
          <p:nvPr/>
        </p:nvGrpSpPr>
        <p:grpSpPr bwMode="auto">
          <a:xfrm>
            <a:off x="4351337" y="3890239"/>
            <a:ext cx="3699945" cy="2247800"/>
            <a:chOff x="4222750" y="4235450"/>
            <a:chExt cx="3883025" cy="2359025"/>
          </a:xfrm>
        </p:grpSpPr>
        <p:pic>
          <p:nvPicPr>
            <p:cNvPr id="19465"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2750" y="4235450"/>
              <a:ext cx="3883025" cy="2359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66" name="TextBox 11"/>
            <p:cNvSpPr txBox="1">
              <a:spLocks noChangeArrowheads="1"/>
            </p:cNvSpPr>
            <p:nvPr/>
          </p:nvSpPr>
          <p:spPr bwMode="auto">
            <a:xfrm>
              <a:off x="4463439" y="6306155"/>
              <a:ext cx="3607595" cy="25125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a:t>1                 2                 3                  4                 5                 6                  7                 </a:t>
              </a:r>
              <a:r>
                <a:rPr lang="en-US" sz="800" b="1"/>
                <a:t>8</a:t>
              </a:r>
            </a:p>
            <a:p>
              <a:pPr algn="ctr" eaLnBrk="1" hangingPunct="1">
                <a:spcBef>
                  <a:spcPct val="0"/>
                </a:spcBef>
              </a:pPr>
              <a:r>
                <a:rPr lang="en-US" sz="800" b="1"/>
                <a:t>Program</a:t>
              </a:r>
            </a:p>
          </p:txBody>
        </p:sp>
      </p:grpSp>
    </p:spTree>
    <p:extLst>
      <p:ext uri="{BB962C8B-B14F-4D97-AF65-F5344CB8AC3E}">
        <p14:creationId xmlns:p14="http://schemas.microsoft.com/office/powerpoint/2010/main" val="1191663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r>
              <a:rPr lang="en-US" smtClean="0"/>
              <a:t>How Effective Are the Student</a:t>
            </a:r>
            <a:r>
              <a:rPr lang="ja-JP" altLang="en-US" smtClean="0"/>
              <a:t>’</a:t>
            </a:r>
            <a:r>
              <a:rPr lang="en-US" smtClean="0"/>
              <a:t>s Reviews? - Yield</a:t>
            </a:r>
            <a:endParaRPr lang="en-US"/>
          </a:p>
        </p:txBody>
      </p:sp>
      <p:sp>
        <p:nvSpPr>
          <p:cNvPr id="3" name="Content Placeholder 2"/>
          <p:cNvSpPr>
            <a:spLocks noGrp="1"/>
          </p:cNvSpPr>
          <p:nvPr>
            <p:ph sz="half" idx="1"/>
          </p:nvPr>
        </p:nvSpPr>
        <p:spPr/>
        <p:txBody>
          <a:bodyPr/>
          <a:lstStyle/>
          <a:p>
            <a:r>
              <a:rPr lang="en-US" smtClean="0"/>
              <a:t>Yield is a measure of the efficiency of each filtering phase at removing defects.</a:t>
            </a:r>
            <a:endParaRPr lang="en-US" dirty="0"/>
          </a:p>
        </p:txBody>
      </p:sp>
      <p:pic>
        <p:nvPicPr>
          <p:cNvPr id="20483" name="Picture 3" descr="s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575" y="1123950"/>
            <a:ext cx="5496342" cy="4984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7405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le 1"/>
          <p:cNvSpPr>
            <a:spLocks noGrp="1"/>
          </p:cNvSpPr>
          <p:nvPr>
            <p:ph type="title"/>
          </p:nvPr>
        </p:nvSpPr>
        <p:spPr>
          <a:xfrm>
            <a:off x="401934" y="228988"/>
            <a:ext cx="8310266" cy="894962"/>
          </a:xfrm>
        </p:spPr>
        <p:txBody>
          <a:bodyPr>
            <a:normAutofit/>
          </a:bodyPr>
          <a:lstStyle/>
          <a:p>
            <a:r>
              <a:rPr lang="en-US" sz="2800" dirty="0">
                <a:latin typeface="Arial" charset="0"/>
              </a:rPr>
              <a:t>How Effective Are the Student</a:t>
            </a:r>
            <a:r>
              <a:rPr lang="ja-JP" altLang="en-US" sz="2800" dirty="0">
                <a:latin typeface="Arial" charset="0"/>
              </a:rPr>
              <a:t>’</a:t>
            </a:r>
            <a:r>
              <a:rPr lang="en-US" sz="2800" dirty="0">
                <a:latin typeface="Arial" charset="0"/>
              </a:rPr>
              <a:t>s Reviews? – Phase Yield</a:t>
            </a:r>
          </a:p>
        </p:txBody>
      </p:sp>
      <p:sp>
        <p:nvSpPr>
          <p:cNvPr id="21508" name="Text Placeholder 3"/>
          <p:cNvSpPr>
            <a:spLocks noGrp="1"/>
          </p:cNvSpPr>
          <p:nvPr>
            <p:ph idx="1"/>
          </p:nvPr>
        </p:nvSpPr>
        <p:spPr/>
        <p:txBody>
          <a:bodyPr/>
          <a:lstStyle/>
          <a:p>
            <a:pPr>
              <a:spcBef>
                <a:spcPts val="1200"/>
              </a:spcBef>
              <a:spcAft>
                <a:spcPct val="0"/>
              </a:spcAft>
            </a:pPr>
            <a:r>
              <a:rPr lang="en-US" sz="2000" b="1" i="1">
                <a:latin typeface="Arial" charset="0"/>
              </a:rPr>
              <a:t>Phase Yield </a:t>
            </a:r>
            <a:r>
              <a:rPr lang="en-US" sz="2000">
                <a:latin typeface="Arial" charset="0"/>
              </a:rPr>
              <a:t>is a measure of the defects removed during a phase as a percent of those present at the start of the phase, plus those injected during that phase.</a:t>
            </a:r>
          </a:p>
          <a:p>
            <a:pPr>
              <a:spcBef>
                <a:spcPts val="1200"/>
              </a:spcBef>
              <a:spcAft>
                <a:spcPct val="0"/>
              </a:spcAft>
            </a:pPr>
            <a:r>
              <a:rPr lang="en-US" sz="2000">
                <a:latin typeface="Arial" charset="0"/>
              </a:rPr>
              <a:t>Looking at the student</a:t>
            </a:r>
            <a:r>
              <a:rPr lang="ja-JP" altLang="en-US" sz="2000">
                <a:latin typeface="Arial" charset="0"/>
              </a:rPr>
              <a:t>’</a:t>
            </a:r>
            <a:r>
              <a:rPr lang="en-US" sz="2000">
                <a:latin typeface="Arial" charset="0"/>
              </a:rPr>
              <a:t>s phase yield for programs 5 – 8 (PSP2 and PSP2.1), which review is least effective?</a:t>
            </a:r>
          </a:p>
          <a:p>
            <a:pPr>
              <a:spcBef>
                <a:spcPts val="1200"/>
              </a:spcBef>
              <a:spcAft>
                <a:spcPct val="0"/>
              </a:spcAft>
            </a:pPr>
            <a:r>
              <a:rPr lang="en-US" sz="2000">
                <a:latin typeface="Arial" charset="0"/>
              </a:rPr>
              <a:t>How could the student possibly improve their phase yield?</a:t>
            </a:r>
          </a:p>
        </p:txBody>
      </p:sp>
      <p:grpSp>
        <p:nvGrpSpPr>
          <p:cNvPr id="2" name="Group 1"/>
          <p:cNvGrpSpPr/>
          <p:nvPr/>
        </p:nvGrpSpPr>
        <p:grpSpPr>
          <a:xfrm>
            <a:off x="409575" y="3526091"/>
            <a:ext cx="8302625" cy="2381386"/>
            <a:chOff x="0" y="4346575"/>
            <a:chExt cx="9172575" cy="1943100"/>
          </a:xfrm>
        </p:grpSpPr>
        <p:grpSp>
          <p:nvGrpSpPr>
            <p:cNvPr id="21506" name="Group 7"/>
            <p:cNvGrpSpPr>
              <a:grpSpLocks noChangeAspect="1"/>
            </p:cNvGrpSpPr>
            <p:nvPr/>
          </p:nvGrpSpPr>
          <p:grpSpPr bwMode="auto">
            <a:xfrm>
              <a:off x="0" y="4346575"/>
              <a:ext cx="9172575" cy="1943100"/>
              <a:chOff x="0" y="2733"/>
              <a:chExt cx="5778" cy="1224"/>
            </a:xfrm>
          </p:grpSpPr>
          <p:sp>
            <p:nvSpPr>
              <p:cNvPr id="21511" name="AutoShape 6"/>
              <p:cNvSpPr>
                <a:spLocks noChangeAspect="1" noChangeArrowheads="1" noTextEdit="1"/>
              </p:cNvSpPr>
              <p:nvPr/>
            </p:nvSpPr>
            <p:spPr bwMode="auto">
              <a:xfrm>
                <a:off x="0" y="2733"/>
                <a:ext cx="5760" cy="12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512" name="Rectangle 8"/>
              <p:cNvSpPr>
                <a:spLocks noChangeArrowheads="1"/>
              </p:cNvSpPr>
              <p:nvPr/>
            </p:nvSpPr>
            <p:spPr bwMode="auto">
              <a:xfrm>
                <a:off x="4474" y="3066"/>
                <a:ext cx="881" cy="879"/>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513" name="Rectangle 9"/>
              <p:cNvSpPr>
                <a:spLocks noChangeArrowheads="1"/>
              </p:cNvSpPr>
              <p:nvPr/>
            </p:nvSpPr>
            <p:spPr bwMode="auto">
              <a:xfrm>
                <a:off x="21" y="2956"/>
                <a:ext cx="303"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Phase</a:t>
                </a:r>
                <a:endParaRPr lang="en-US"/>
              </a:p>
            </p:txBody>
          </p:sp>
          <p:sp>
            <p:nvSpPr>
              <p:cNvPr id="21514" name="Rectangle 10"/>
              <p:cNvSpPr>
                <a:spLocks noChangeArrowheads="1"/>
              </p:cNvSpPr>
              <p:nvPr/>
            </p:nvSpPr>
            <p:spPr bwMode="auto">
              <a:xfrm>
                <a:off x="678" y="2842"/>
                <a:ext cx="428"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Program </a:t>
                </a:r>
                <a:endParaRPr lang="en-US"/>
              </a:p>
            </p:txBody>
          </p:sp>
          <p:sp>
            <p:nvSpPr>
              <p:cNvPr id="21515" name="Rectangle 11"/>
              <p:cNvSpPr>
                <a:spLocks noChangeArrowheads="1"/>
              </p:cNvSpPr>
              <p:nvPr/>
            </p:nvSpPr>
            <p:spPr bwMode="auto">
              <a:xfrm>
                <a:off x="678" y="2956"/>
                <a:ext cx="447"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5 Injected</a:t>
                </a:r>
                <a:endParaRPr lang="en-US"/>
              </a:p>
            </p:txBody>
          </p:sp>
          <p:sp>
            <p:nvSpPr>
              <p:cNvPr id="21516" name="Rectangle 12"/>
              <p:cNvSpPr>
                <a:spLocks noChangeArrowheads="1"/>
              </p:cNvSpPr>
              <p:nvPr/>
            </p:nvSpPr>
            <p:spPr bwMode="auto">
              <a:xfrm>
                <a:off x="1123" y="2842"/>
                <a:ext cx="502"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Program 5 </a:t>
                </a:r>
                <a:endParaRPr lang="en-US"/>
              </a:p>
            </p:txBody>
          </p:sp>
          <p:sp>
            <p:nvSpPr>
              <p:cNvPr id="21517" name="Rectangle 13"/>
              <p:cNvSpPr>
                <a:spLocks noChangeArrowheads="1"/>
              </p:cNvSpPr>
              <p:nvPr/>
            </p:nvSpPr>
            <p:spPr bwMode="auto">
              <a:xfrm>
                <a:off x="1123" y="2956"/>
                <a:ext cx="439"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Removed</a:t>
                </a:r>
                <a:endParaRPr lang="en-US"/>
              </a:p>
            </p:txBody>
          </p:sp>
          <p:sp>
            <p:nvSpPr>
              <p:cNvPr id="21518" name="Rectangle 14"/>
              <p:cNvSpPr>
                <a:spLocks noChangeArrowheads="1"/>
              </p:cNvSpPr>
              <p:nvPr/>
            </p:nvSpPr>
            <p:spPr bwMode="auto">
              <a:xfrm>
                <a:off x="1617" y="2842"/>
                <a:ext cx="428"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Program </a:t>
                </a:r>
                <a:endParaRPr lang="en-US"/>
              </a:p>
            </p:txBody>
          </p:sp>
          <p:sp>
            <p:nvSpPr>
              <p:cNvPr id="21519" name="Rectangle 15"/>
              <p:cNvSpPr>
                <a:spLocks noChangeArrowheads="1"/>
              </p:cNvSpPr>
              <p:nvPr/>
            </p:nvSpPr>
            <p:spPr bwMode="auto">
              <a:xfrm>
                <a:off x="1617" y="2956"/>
                <a:ext cx="447"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6 Injected</a:t>
                </a:r>
                <a:endParaRPr lang="en-US"/>
              </a:p>
            </p:txBody>
          </p:sp>
          <p:sp>
            <p:nvSpPr>
              <p:cNvPr id="21520" name="Rectangle 16"/>
              <p:cNvSpPr>
                <a:spLocks noChangeArrowheads="1"/>
              </p:cNvSpPr>
              <p:nvPr/>
            </p:nvSpPr>
            <p:spPr bwMode="auto">
              <a:xfrm>
                <a:off x="2063" y="2842"/>
                <a:ext cx="502"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Program 6 </a:t>
                </a:r>
                <a:endParaRPr lang="en-US"/>
              </a:p>
            </p:txBody>
          </p:sp>
          <p:sp>
            <p:nvSpPr>
              <p:cNvPr id="21521" name="Rectangle 17"/>
              <p:cNvSpPr>
                <a:spLocks noChangeArrowheads="1"/>
              </p:cNvSpPr>
              <p:nvPr/>
            </p:nvSpPr>
            <p:spPr bwMode="auto">
              <a:xfrm>
                <a:off x="2063" y="2956"/>
                <a:ext cx="439"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Removed</a:t>
                </a:r>
                <a:endParaRPr lang="en-US"/>
              </a:p>
            </p:txBody>
          </p:sp>
          <p:sp>
            <p:nvSpPr>
              <p:cNvPr id="21522" name="Rectangle 18"/>
              <p:cNvSpPr>
                <a:spLocks noChangeArrowheads="1"/>
              </p:cNvSpPr>
              <p:nvPr/>
            </p:nvSpPr>
            <p:spPr bwMode="auto">
              <a:xfrm>
                <a:off x="2579" y="2842"/>
                <a:ext cx="428"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Program </a:t>
                </a:r>
                <a:endParaRPr lang="en-US"/>
              </a:p>
            </p:txBody>
          </p:sp>
          <p:sp>
            <p:nvSpPr>
              <p:cNvPr id="21523" name="Rectangle 19"/>
              <p:cNvSpPr>
                <a:spLocks noChangeArrowheads="1"/>
              </p:cNvSpPr>
              <p:nvPr/>
            </p:nvSpPr>
            <p:spPr bwMode="auto">
              <a:xfrm>
                <a:off x="2579" y="2956"/>
                <a:ext cx="447"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7 Injected</a:t>
                </a:r>
                <a:endParaRPr lang="en-US"/>
              </a:p>
            </p:txBody>
          </p:sp>
          <p:sp>
            <p:nvSpPr>
              <p:cNvPr id="21524" name="Rectangle 20"/>
              <p:cNvSpPr>
                <a:spLocks noChangeArrowheads="1"/>
              </p:cNvSpPr>
              <p:nvPr/>
            </p:nvSpPr>
            <p:spPr bwMode="auto">
              <a:xfrm>
                <a:off x="3025" y="2842"/>
                <a:ext cx="502"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Program 7 </a:t>
                </a:r>
                <a:endParaRPr lang="en-US"/>
              </a:p>
            </p:txBody>
          </p:sp>
          <p:sp>
            <p:nvSpPr>
              <p:cNvPr id="21525" name="Rectangle 21"/>
              <p:cNvSpPr>
                <a:spLocks noChangeArrowheads="1"/>
              </p:cNvSpPr>
              <p:nvPr/>
            </p:nvSpPr>
            <p:spPr bwMode="auto">
              <a:xfrm>
                <a:off x="3025" y="2956"/>
                <a:ext cx="439"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Removed</a:t>
                </a:r>
                <a:endParaRPr lang="en-US"/>
              </a:p>
            </p:txBody>
          </p:sp>
          <p:sp>
            <p:nvSpPr>
              <p:cNvPr id="21526" name="Rectangle 22"/>
              <p:cNvSpPr>
                <a:spLocks noChangeArrowheads="1"/>
              </p:cNvSpPr>
              <p:nvPr/>
            </p:nvSpPr>
            <p:spPr bwMode="auto">
              <a:xfrm>
                <a:off x="3546" y="2842"/>
                <a:ext cx="428"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Program </a:t>
                </a:r>
                <a:endParaRPr lang="en-US"/>
              </a:p>
            </p:txBody>
          </p:sp>
          <p:sp>
            <p:nvSpPr>
              <p:cNvPr id="21527" name="Rectangle 23"/>
              <p:cNvSpPr>
                <a:spLocks noChangeArrowheads="1"/>
              </p:cNvSpPr>
              <p:nvPr/>
            </p:nvSpPr>
            <p:spPr bwMode="auto">
              <a:xfrm>
                <a:off x="3546" y="2956"/>
                <a:ext cx="447"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8 Injected</a:t>
                </a:r>
                <a:endParaRPr lang="en-US"/>
              </a:p>
            </p:txBody>
          </p:sp>
          <p:sp>
            <p:nvSpPr>
              <p:cNvPr id="21528" name="Rectangle 24"/>
              <p:cNvSpPr>
                <a:spLocks noChangeArrowheads="1"/>
              </p:cNvSpPr>
              <p:nvPr/>
            </p:nvSpPr>
            <p:spPr bwMode="auto">
              <a:xfrm>
                <a:off x="3992" y="2842"/>
                <a:ext cx="502"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Program 8 </a:t>
                </a:r>
                <a:endParaRPr lang="en-US"/>
              </a:p>
            </p:txBody>
          </p:sp>
          <p:sp>
            <p:nvSpPr>
              <p:cNvPr id="21529" name="Rectangle 25"/>
              <p:cNvSpPr>
                <a:spLocks noChangeArrowheads="1"/>
              </p:cNvSpPr>
              <p:nvPr/>
            </p:nvSpPr>
            <p:spPr bwMode="auto">
              <a:xfrm>
                <a:off x="3992" y="2956"/>
                <a:ext cx="439"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Removed</a:t>
                </a:r>
                <a:endParaRPr lang="en-US"/>
              </a:p>
            </p:txBody>
          </p:sp>
          <p:sp>
            <p:nvSpPr>
              <p:cNvPr id="21530" name="Rectangle 26"/>
              <p:cNvSpPr>
                <a:spLocks noChangeArrowheads="1"/>
              </p:cNvSpPr>
              <p:nvPr/>
            </p:nvSpPr>
            <p:spPr bwMode="auto">
              <a:xfrm>
                <a:off x="4491" y="2842"/>
                <a:ext cx="394"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To-Date </a:t>
                </a:r>
                <a:endParaRPr lang="en-US"/>
              </a:p>
            </p:txBody>
          </p:sp>
          <p:sp>
            <p:nvSpPr>
              <p:cNvPr id="21531" name="Rectangle 27"/>
              <p:cNvSpPr>
                <a:spLocks noChangeArrowheads="1"/>
              </p:cNvSpPr>
              <p:nvPr/>
            </p:nvSpPr>
            <p:spPr bwMode="auto">
              <a:xfrm>
                <a:off x="4491" y="2956"/>
                <a:ext cx="374"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Injected</a:t>
                </a:r>
                <a:endParaRPr lang="en-US"/>
              </a:p>
            </p:txBody>
          </p:sp>
          <p:sp>
            <p:nvSpPr>
              <p:cNvPr id="21532" name="Rectangle 28"/>
              <p:cNvSpPr>
                <a:spLocks noChangeArrowheads="1"/>
              </p:cNvSpPr>
              <p:nvPr/>
            </p:nvSpPr>
            <p:spPr bwMode="auto">
              <a:xfrm>
                <a:off x="4936" y="2842"/>
                <a:ext cx="394"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To-Date </a:t>
                </a:r>
                <a:endParaRPr lang="en-US"/>
              </a:p>
            </p:txBody>
          </p:sp>
          <p:sp>
            <p:nvSpPr>
              <p:cNvPr id="21533" name="Rectangle 29"/>
              <p:cNvSpPr>
                <a:spLocks noChangeArrowheads="1"/>
              </p:cNvSpPr>
              <p:nvPr/>
            </p:nvSpPr>
            <p:spPr bwMode="auto">
              <a:xfrm>
                <a:off x="4936" y="2956"/>
                <a:ext cx="439"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Removed</a:t>
                </a:r>
                <a:endParaRPr lang="en-US"/>
              </a:p>
            </p:txBody>
          </p:sp>
          <p:sp>
            <p:nvSpPr>
              <p:cNvPr id="21534" name="Rectangle 30"/>
              <p:cNvSpPr>
                <a:spLocks noChangeArrowheads="1"/>
              </p:cNvSpPr>
              <p:nvPr/>
            </p:nvSpPr>
            <p:spPr bwMode="auto">
              <a:xfrm>
                <a:off x="5371" y="2842"/>
                <a:ext cx="326"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Phase </a:t>
                </a:r>
                <a:endParaRPr lang="en-US"/>
              </a:p>
            </p:txBody>
          </p:sp>
          <p:sp>
            <p:nvSpPr>
              <p:cNvPr id="21535" name="Rectangle 31"/>
              <p:cNvSpPr>
                <a:spLocks noChangeArrowheads="1"/>
              </p:cNvSpPr>
              <p:nvPr/>
            </p:nvSpPr>
            <p:spPr bwMode="auto">
              <a:xfrm>
                <a:off x="5371" y="2956"/>
                <a:ext cx="252" cy="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Yield</a:t>
                </a:r>
                <a:endParaRPr lang="en-US"/>
              </a:p>
            </p:txBody>
          </p:sp>
          <p:sp>
            <p:nvSpPr>
              <p:cNvPr id="21536" name="Rectangle 32"/>
              <p:cNvSpPr>
                <a:spLocks noChangeArrowheads="1"/>
              </p:cNvSpPr>
              <p:nvPr/>
            </p:nvSpPr>
            <p:spPr bwMode="auto">
              <a:xfrm>
                <a:off x="21" y="3071"/>
                <a:ext cx="384"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Planning</a:t>
                </a:r>
                <a:endParaRPr lang="en-US"/>
              </a:p>
            </p:txBody>
          </p:sp>
          <p:sp>
            <p:nvSpPr>
              <p:cNvPr id="21537" name="Rectangle 33"/>
              <p:cNvSpPr>
                <a:spLocks noChangeArrowheads="1"/>
              </p:cNvSpPr>
              <p:nvPr/>
            </p:nvSpPr>
            <p:spPr bwMode="auto">
              <a:xfrm>
                <a:off x="1040"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38" name="Rectangle 34"/>
              <p:cNvSpPr>
                <a:spLocks noChangeArrowheads="1"/>
              </p:cNvSpPr>
              <p:nvPr/>
            </p:nvSpPr>
            <p:spPr bwMode="auto">
              <a:xfrm>
                <a:off x="1535"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39" name="Rectangle 35"/>
              <p:cNvSpPr>
                <a:spLocks noChangeArrowheads="1"/>
              </p:cNvSpPr>
              <p:nvPr/>
            </p:nvSpPr>
            <p:spPr bwMode="auto">
              <a:xfrm>
                <a:off x="1980"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40" name="Rectangle 36"/>
              <p:cNvSpPr>
                <a:spLocks noChangeArrowheads="1"/>
              </p:cNvSpPr>
              <p:nvPr/>
            </p:nvSpPr>
            <p:spPr bwMode="auto">
              <a:xfrm>
                <a:off x="2496"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41" name="Rectangle 37"/>
              <p:cNvSpPr>
                <a:spLocks noChangeArrowheads="1"/>
              </p:cNvSpPr>
              <p:nvPr/>
            </p:nvSpPr>
            <p:spPr bwMode="auto">
              <a:xfrm>
                <a:off x="2942"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42" name="Rectangle 38"/>
              <p:cNvSpPr>
                <a:spLocks noChangeArrowheads="1"/>
              </p:cNvSpPr>
              <p:nvPr/>
            </p:nvSpPr>
            <p:spPr bwMode="auto">
              <a:xfrm>
                <a:off x="3463"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43" name="Rectangle 39"/>
              <p:cNvSpPr>
                <a:spLocks noChangeArrowheads="1"/>
              </p:cNvSpPr>
              <p:nvPr/>
            </p:nvSpPr>
            <p:spPr bwMode="auto">
              <a:xfrm>
                <a:off x="3909"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44" name="Rectangle 40"/>
              <p:cNvSpPr>
                <a:spLocks noChangeArrowheads="1"/>
              </p:cNvSpPr>
              <p:nvPr/>
            </p:nvSpPr>
            <p:spPr bwMode="auto">
              <a:xfrm>
                <a:off x="4408"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45" name="Rectangle 41"/>
              <p:cNvSpPr>
                <a:spLocks noChangeArrowheads="1"/>
              </p:cNvSpPr>
              <p:nvPr/>
            </p:nvSpPr>
            <p:spPr bwMode="auto">
              <a:xfrm>
                <a:off x="4854"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46" name="Rectangle 42"/>
              <p:cNvSpPr>
                <a:spLocks noChangeArrowheads="1"/>
              </p:cNvSpPr>
              <p:nvPr/>
            </p:nvSpPr>
            <p:spPr bwMode="auto">
              <a:xfrm>
                <a:off x="5288" y="3071"/>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47" name="Rectangle 43"/>
              <p:cNvSpPr>
                <a:spLocks noChangeArrowheads="1"/>
              </p:cNvSpPr>
              <p:nvPr/>
            </p:nvSpPr>
            <p:spPr bwMode="auto">
              <a:xfrm>
                <a:off x="5489" y="3071"/>
                <a:ext cx="2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0.00%</a:t>
                </a:r>
                <a:endParaRPr lang="en-US"/>
              </a:p>
            </p:txBody>
          </p:sp>
          <p:sp>
            <p:nvSpPr>
              <p:cNvPr id="21548" name="Rectangle 44"/>
              <p:cNvSpPr>
                <a:spLocks noChangeArrowheads="1"/>
              </p:cNvSpPr>
              <p:nvPr/>
            </p:nvSpPr>
            <p:spPr bwMode="auto">
              <a:xfrm>
                <a:off x="21" y="3180"/>
                <a:ext cx="662"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Detailed Design</a:t>
                </a:r>
                <a:endParaRPr lang="en-US"/>
              </a:p>
            </p:txBody>
          </p:sp>
          <p:sp>
            <p:nvSpPr>
              <p:cNvPr id="21549" name="Rectangle 45"/>
              <p:cNvSpPr>
                <a:spLocks noChangeArrowheads="1"/>
              </p:cNvSpPr>
              <p:nvPr/>
            </p:nvSpPr>
            <p:spPr bwMode="auto">
              <a:xfrm>
                <a:off x="1040"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50" name="Rectangle 46"/>
              <p:cNvSpPr>
                <a:spLocks noChangeArrowheads="1"/>
              </p:cNvSpPr>
              <p:nvPr/>
            </p:nvSpPr>
            <p:spPr bwMode="auto">
              <a:xfrm>
                <a:off x="1535"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51" name="Rectangle 47"/>
              <p:cNvSpPr>
                <a:spLocks noChangeArrowheads="1"/>
              </p:cNvSpPr>
              <p:nvPr/>
            </p:nvSpPr>
            <p:spPr bwMode="auto">
              <a:xfrm>
                <a:off x="1980"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552" name="Rectangle 48"/>
              <p:cNvSpPr>
                <a:spLocks noChangeArrowheads="1"/>
              </p:cNvSpPr>
              <p:nvPr/>
            </p:nvSpPr>
            <p:spPr bwMode="auto">
              <a:xfrm>
                <a:off x="2496"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53" name="Rectangle 49"/>
              <p:cNvSpPr>
                <a:spLocks noChangeArrowheads="1"/>
              </p:cNvSpPr>
              <p:nvPr/>
            </p:nvSpPr>
            <p:spPr bwMode="auto">
              <a:xfrm>
                <a:off x="2942"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2</a:t>
                </a:r>
                <a:endParaRPr lang="en-US"/>
              </a:p>
            </p:txBody>
          </p:sp>
          <p:sp>
            <p:nvSpPr>
              <p:cNvPr id="21554" name="Rectangle 50"/>
              <p:cNvSpPr>
                <a:spLocks noChangeArrowheads="1"/>
              </p:cNvSpPr>
              <p:nvPr/>
            </p:nvSpPr>
            <p:spPr bwMode="auto">
              <a:xfrm>
                <a:off x="3463"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55" name="Rectangle 51"/>
              <p:cNvSpPr>
                <a:spLocks noChangeArrowheads="1"/>
              </p:cNvSpPr>
              <p:nvPr/>
            </p:nvSpPr>
            <p:spPr bwMode="auto">
              <a:xfrm>
                <a:off x="3909"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2</a:t>
                </a:r>
                <a:endParaRPr lang="en-US"/>
              </a:p>
            </p:txBody>
          </p:sp>
          <p:sp>
            <p:nvSpPr>
              <p:cNvPr id="21556" name="Rectangle 52"/>
              <p:cNvSpPr>
                <a:spLocks noChangeArrowheads="1"/>
              </p:cNvSpPr>
              <p:nvPr/>
            </p:nvSpPr>
            <p:spPr bwMode="auto">
              <a:xfrm>
                <a:off x="4408"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57" name="Rectangle 53"/>
              <p:cNvSpPr>
                <a:spLocks noChangeArrowheads="1"/>
              </p:cNvSpPr>
              <p:nvPr/>
            </p:nvSpPr>
            <p:spPr bwMode="auto">
              <a:xfrm>
                <a:off x="4854"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5</a:t>
                </a:r>
                <a:endParaRPr lang="en-US"/>
              </a:p>
            </p:txBody>
          </p:sp>
          <p:sp>
            <p:nvSpPr>
              <p:cNvPr id="21558" name="Rectangle 54"/>
              <p:cNvSpPr>
                <a:spLocks noChangeArrowheads="1"/>
              </p:cNvSpPr>
              <p:nvPr/>
            </p:nvSpPr>
            <p:spPr bwMode="auto">
              <a:xfrm>
                <a:off x="5288" y="318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59" name="Rectangle 55"/>
              <p:cNvSpPr>
                <a:spLocks noChangeArrowheads="1"/>
              </p:cNvSpPr>
              <p:nvPr/>
            </p:nvSpPr>
            <p:spPr bwMode="auto">
              <a:xfrm>
                <a:off x="5489" y="3180"/>
                <a:ext cx="2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0.00%</a:t>
                </a:r>
                <a:endParaRPr lang="en-US"/>
              </a:p>
            </p:txBody>
          </p:sp>
          <p:sp>
            <p:nvSpPr>
              <p:cNvPr id="21560" name="Rectangle 56"/>
              <p:cNvSpPr>
                <a:spLocks noChangeArrowheads="1"/>
              </p:cNvSpPr>
              <p:nvPr/>
            </p:nvSpPr>
            <p:spPr bwMode="auto">
              <a:xfrm>
                <a:off x="21" y="3290"/>
                <a:ext cx="514"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DLD Review</a:t>
                </a:r>
                <a:endParaRPr lang="en-US" b="1"/>
              </a:p>
            </p:txBody>
          </p:sp>
          <p:sp>
            <p:nvSpPr>
              <p:cNvPr id="21561" name="Rectangle 57"/>
              <p:cNvSpPr>
                <a:spLocks noChangeArrowheads="1"/>
              </p:cNvSpPr>
              <p:nvPr/>
            </p:nvSpPr>
            <p:spPr bwMode="auto">
              <a:xfrm>
                <a:off x="1040"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62" name="Rectangle 58"/>
              <p:cNvSpPr>
                <a:spLocks noChangeArrowheads="1"/>
              </p:cNvSpPr>
              <p:nvPr/>
            </p:nvSpPr>
            <p:spPr bwMode="auto">
              <a:xfrm>
                <a:off x="1535"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63" name="Rectangle 59"/>
              <p:cNvSpPr>
                <a:spLocks noChangeArrowheads="1"/>
              </p:cNvSpPr>
              <p:nvPr/>
            </p:nvSpPr>
            <p:spPr bwMode="auto">
              <a:xfrm>
                <a:off x="1980"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64" name="Rectangle 60"/>
              <p:cNvSpPr>
                <a:spLocks noChangeArrowheads="1"/>
              </p:cNvSpPr>
              <p:nvPr/>
            </p:nvSpPr>
            <p:spPr bwMode="auto">
              <a:xfrm>
                <a:off x="2496"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565" name="Rectangle 61"/>
              <p:cNvSpPr>
                <a:spLocks noChangeArrowheads="1"/>
              </p:cNvSpPr>
              <p:nvPr/>
            </p:nvSpPr>
            <p:spPr bwMode="auto">
              <a:xfrm>
                <a:off x="2942"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66" name="Rectangle 62"/>
              <p:cNvSpPr>
                <a:spLocks noChangeArrowheads="1"/>
              </p:cNvSpPr>
              <p:nvPr/>
            </p:nvSpPr>
            <p:spPr bwMode="auto">
              <a:xfrm>
                <a:off x="3463"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567" name="Rectangle 63"/>
              <p:cNvSpPr>
                <a:spLocks noChangeArrowheads="1"/>
              </p:cNvSpPr>
              <p:nvPr/>
            </p:nvSpPr>
            <p:spPr bwMode="auto">
              <a:xfrm>
                <a:off x="3909"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68" name="Rectangle 64"/>
              <p:cNvSpPr>
                <a:spLocks noChangeArrowheads="1"/>
              </p:cNvSpPr>
              <p:nvPr/>
            </p:nvSpPr>
            <p:spPr bwMode="auto">
              <a:xfrm>
                <a:off x="4408"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569" name="Rectangle 65"/>
              <p:cNvSpPr>
                <a:spLocks noChangeArrowheads="1"/>
              </p:cNvSpPr>
              <p:nvPr/>
            </p:nvSpPr>
            <p:spPr bwMode="auto">
              <a:xfrm>
                <a:off x="4854"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70" name="Rectangle 66"/>
              <p:cNvSpPr>
                <a:spLocks noChangeArrowheads="1"/>
              </p:cNvSpPr>
              <p:nvPr/>
            </p:nvSpPr>
            <p:spPr bwMode="auto">
              <a:xfrm>
                <a:off x="5288" y="329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3</a:t>
                </a:r>
                <a:endParaRPr lang="en-US"/>
              </a:p>
            </p:txBody>
          </p:sp>
          <p:sp>
            <p:nvSpPr>
              <p:cNvPr id="21571" name="Rectangle 67"/>
              <p:cNvSpPr>
                <a:spLocks noChangeArrowheads="1"/>
              </p:cNvSpPr>
              <p:nvPr/>
            </p:nvSpPr>
            <p:spPr bwMode="auto">
              <a:xfrm>
                <a:off x="5440" y="3290"/>
                <a:ext cx="301"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60.00%</a:t>
                </a:r>
                <a:endParaRPr lang="en-US" b="1"/>
              </a:p>
            </p:txBody>
          </p:sp>
          <p:sp>
            <p:nvSpPr>
              <p:cNvPr id="21572" name="Rectangle 68"/>
              <p:cNvSpPr>
                <a:spLocks noChangeArrowheads="1"/>
              </p:cNvSpPr>
              <p:nvPr/>
            </p:nvSpPr>
            <p:spPr bwMode="auto">
              <a:xfrm>
                <a:off x="21" y="3400"/>
                <a:ext cx="251"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Code</a:t>
                </a:r>
                <a:endParaRPr lang="en-US"/>
              </a:p>
            </p:txBody>
          </p:sp>
          <p:sp>
            <p:nvSpPr>
              <p:cNvPr id="21573" name="Rectangle 69"/>
              <p:cNvSpPr>
                <a:spLocks noChangeArrowheads="1"/>
              </p:cNvSpPr>
              <p:nvPr/>
            </p:nvSpPr>
            <p:spPr bwMode="auto">
              <a:xfrm>
                <a:off x="1040" y="340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8</a:t>
                </a:r>
                <a:endParaRPr lang="en-US"/>
              </a:p>
            </p:txBody>
          </p:sp>
          <p:sp>
            <p:nvSpPr>
              <p:cNvPr id="21574" name="Rectangle 70"/>
              <p:cNvSpPr>
                <a:spLocks noChangeArrowheads="1"/>
              </p:cNvSpPr>
              <p:nvPr/>
            </p:nvSpPr>
            <p:spPr bwMode="auto">
              <a:xfrm>
                <a:off x="1535" y="340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75" name="Rectangle 71"/>
              <p:cNvSpPr>
                <a:spLocks noChangeArrowheads="1"/>
              </p:cNvSpPr>
              <p:nvPr/>
            </p:nvSpPr>
            <p:spPr bwMode="auto">
              <a:xfrm>
                <a:off x="1980" y="340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576" name="Rectangle 72"/>
              <p:cNvSpPr>
                <a:spLocks noChangeArrowheads="1"/>
              </p:cNvSpPr>
              <p:nvPr/>
            </p:nvSpPr>
            <p:spPr bwMode="auto">
              <a:xfrm>
                <a:off x="2496" y="340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77" name="Rectangle 73"/>
              <p:cNvSpPr>
                <a:spLocks noChangeArrowheads="1"/>
              </p:cNvSpPr>
              <p:nvPr/>
            </p:nvSpPr>
            <p:spPr bwMode="auto">
              <a:xfrm>
                <a:off x="2942" y="340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4</a:t>
                </a:r>
                <a:endParaRPr lang="en-US"/>
              </a:p>
            </p:txBody>
          </p:sp>
          <p:sp>
            <p:nvSpPr>
              <p:cNvPr id="21578" name="Rectangle 74"/>
              <p:cNvSpPr>
                <a:spLocks noChangeArrowheads="1"/>
              </p:cNvSpPr>
              <p:nvPr/>
            </p:nvSpPr>
            <p:spPr bwMode="auto">
              <a:xfrm>
                <a:off x="3463" y="340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579" name="Rectangle 75"/>
              <p:cNvSpPr>
                <a:spLocks noChangeArrowheads="1"/>
              </p:cNvSpPr>
              <p:nvPr/>
            </p:nvSpPr>
            <p:spPr bwMode="auto">
              <a:xfrm>
                <a:off x="3909" y="340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2</a:t>
                </a:r>
                <a:endParaRPr lang="en-US"/>
              </a:p>
            </p:txBody>
          </p:sp>
          <p:sp>
            <p:nvSpPr>
              <p:cNvPr id="21580" name="Rectangle 76"/>
              <p:cNvSpPr>
                <a:spLocks noChangeArrowheads="1"/>
              </p:cNvSpPr>
              <p:nvPr/>
            </p:nvSpPr>
            <p:spPr bwMode="auto">
              <a:xfrm>
                <a:off x="4408" y="340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81" name="Rectangle 77"/>
              <p:cNvSpPr>
                <a:spLocks noChangeArrowheads="1"/>
              </p:cNvSpPr>
              <p:nvPr/>
            </p:nvSpPr>
            <p:spPr bwMode="auto">
              <a:xfrm>
                <a:off x="4805" y="3400"/>
                <a:ext cx="137"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15</a:t>
                </a:r>
                <a:endParaRPr lang="en-US"/>
              </a:p>
            </p:txBody>
          </p:sp>
          <p:sp>
            <p:nvSpPr>
              <p:cNvPr id="21582" name="Rectangle 78"/>
              <p:cNvSpPr>
                <a:spLocks noChangeArrowheads="1"/>
              </p:cNvSpPr>
              <p:nvPr/>
            </p:nvSpPr>
            <p:spPr bwMode="auto">
              <a:xfrm>
                <a:off x="5288" y="3400"/>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583" name="Rectangle 79"/>
              <p:cNvSpPr>
                <a:spLocks noChangeArrowheads="1"/>
              </p:cNvSpPr>
              <p:nvPr/>
            </p:nvSpPr>
            <p:spPr bwMode="auto">
              <a:xfrm>
                <a:off x="5489" y="3400"/>
                <a:ext cx="2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5.88%</a:t>
                </a:r>
                <a:endParaRPr lang="en-US"/>
              </a:p>
            </p:txBody>
          </p:sp>
          <p:sp>
            <p:nvSpPr>
              <p:cNvPr id="21584" name="Rectangle 80"/>
              <p:cNvSpPr>
                <a:spLocks noChangeArrowheads="1"/>
              </p:cNvSpPr>
              <p:nvPr/>
            </p:nvSpPr>
            <p:spPr bwMode="auto">
              <a:xfrm>
                <a:off x="21" y="3509"/>
                <a:ext cx="553"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Code Review</a:t>
                </a:r>
                <a:endParaRPr lang="en-US" b="1"/>
              </a:p>
            </p:txBody>
          </p:sp>
          <p:sp>
            <p:nvSpPr>
              <p:cNvPr id="21585" name="Rectangle 81"/>
              <p:cNvSpPr>
                <a:spLocks noChangeArrowheads="1"/>
              </p:cNvSpPr>
              <p:nvPr/>
            </p:nvSpPr>
            <p:spPr bwMode="auto">
              <a:xfrm>
                <a:off x="1040"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86" name="Rectangle 82"/>
              <p:cNvSpPr>
                <a:spLocks noChangeArrowheads="1"/>
              </p:cNvSpPr>
              <p:nvPr/>
            </p:nvSpPr>
            <p:spPr bwMode="auto">
              <a:xfrm>
                <a:off x="1535"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2</a:t>
                </a:r>
                <a:endParaRPr lang="en-US"/>
              </a:p>
            </p:txBody>
          </p:sp>
          <p:sp>
            <p:nvSpPr>
              <p:cNvPr id="21587" name="Rectangle 83"/>
              <p:cNvSpPr>
                <a:spLocks noChangeArrowheads="1"/>
              </p:cNvSpPr>
              <p:nvPr/>
            </p:nvSpPr>
            <p:spPr bwMode="auto">
              <a:xfrm>
                <a:off x="1980"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88" name="Rectangle 84"/>
              <p:cNvSpPr>
                <a:spLocks noChangeArrowheads="1"/>
              </p:cNvSpPr>
              <p:nvPr/>
            </p:nvSpPr>
            <p:spPr bwMode="auto">
              <a:xfrm>
                <a:off x="2496"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589" name="Rectangle 85"/>
              <p:cNvSpPr>
                <a:spLocks noChangeArrowheads="1"/>
              </p:cNvSpPr>
              <p:nvPr/>
            </p:nvSpPr>
            <p:spPr bwMode="auto">
              <a:xfrm>
                <a:off x="2942"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90" name="Rectangle 86"/>
              <p:cNvSpPr>
                <a:spLocks noChangeArrowheads="1"/>
              </p:cNvSpPr>
              <p:nvPr/>
            </p:nvSpPr>
            <p:spPr bwMode="auto">
              <a:xfrm>
                <a:off x="3463"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2</a:t>
                </a:r>
                <a:endParaRPr lang="en-US"/>
              </a:p>
            </p:txBody>
          </p:sp>
          <p:sp>
            <p:nvSpPr>
              <p:cNvPr id="21591" name="Rectangle 87"/>
              <p:cNvSpPr>
                <a:spLocks noChangeArrowheads="1"/>
              </p:cNvSpPr>
              <p:nvPr/>
            </p:nvSpPr>
            <p:spPr bwMode="auto">
              <a:xfrm>
                <a:off x="3909"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92" name="Rectangle 88"/>
              <p:cNvSpPr>
                <a:spLocks noChangeArrowheads="1"/>
              </p:cNvSpPr>
              <p:nvPr/>
            </p:nvSpPr>
            <p:spPr bwMode="auto">
              <a:xfrm>
                <a:off x="4408"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593" name="Rectangle 89"/>
              <p:cNvSpPr>
                <a:spLocks noChangeArrowheads="1"/>
              </p:cNvSpPr>
              <p:nvPr/>
            </p:nvSpPr>
            <p:spPr bwMode="auto">
              <a:xfrm>
                <a:off x="4854"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94" name="Rectangle 90"/>
              <p:cNvSpPr>
                <a:spLocks noChangeArrowheads="1"/>
              </p:cNvSpPr>
              <p:nvPr/>
            </p:nvSpPr>
            <p:spPr bwMode="auto">
              <a:xfrm>
                <a:off x="5288" y="350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6</a:t>
                </a:r>
                <a:endParaRPr lang="en-US"/>
              </a:p>
            </p:txBody>
          </p:sp>
          <p:sp>
            <p:nvSpPr>
              <p:cNvPr id="21595" name="Rectangle 91"/>
              <p:cNvSpPr>
                <a:spLocks noChangeArrowheads="1"/>
              </p:cNvSpPr>
              <p:nvPr/>
            </p:nvSpPr>
            <p:spPr bwMode="auto">
              <a:xfrm>
                <a:off x="5440" y="3509"/>
                <a:ext cx="301"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b="1">
                    <a:solidFill>
                      <a:srgbClr val="000000"/>
                    </a:solidFill>
                  </a:rPr>
                  <a:t>37.50%</a:t>
                </a:r>
                <a:endParaRPr lang="en-US" b="1"/>
              </a:p>
            </p:txBody>
          </p:sp>
          <p:sp>
            <p:nvSpPr>
              <p:cNvPr id="21596" name="Rectangle 92"/>
              <p:cNvSpPr>
                <a:spLocks noChangeArrowheads="1"/>
              </p:cNvSpPr>
              <p:nvPr/>
            </p:nvSpPr>
            <p:spPr bwMode="auto">
              <a:xfrm>
                <a:off x="21" y="3619"/>
                <a:ext cx="365"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Compile</a:t>
                </a:r>
                <a:endParaRPr lang="en-US"/>
              </a:p>
            </p:txBody>
          </p:sp>
          <p:sp>
            <p:nvSpPr>
              <p:cNvPr id="21597" name="Rectangle 93"/>
              <p:cNvSpPr>
                <a:spLocks noChangeArrowheads="1"/>
              </p:cNvSpPr>
              <p:nvPr/>
            </p:nvSpPr>
            <p:spPr bwMode="auto">
              <a:xfrm>
                <a:off x="1040"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598" name="Rectangle 94"/>
              <p:cNvSpPr>
                <a:spLocks noChangeArrowheads="1"/>
              </p:cNvSpPr>
              <p:nvPr/>
            </p:nvSpPr>
            <p:spPr bwMode="auto">
              <a:xfrm>
                <a:off x="1535"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4</a:t>
                </a:r>
                <a:endParaRPr lang="en-US"/>
              </a:p>
            </p:txBody>
          </p:sp>
          <p:sp>
            <p:nvSpPr>
              <p:cNvPr id="21599" name="Rectangle 95"/>
              <p:cNvSpPr>
                <a:spLocks noChangeArrowheads="1"/>
              </p:cNvSpPr>
              <p:nvPr/>
            </p:nvSpPr>
            <p:spPr bwMode="auto">
              <a:xfrm>
                <a:off x="1980"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00" name="Rectangle 96"/>
              <p:cNvSpPr>
                <a:spLocks noChangeArrowheads="1"/>
              </p:cNvSpPr>
              <p:nvPr/>
            </p:nvSpPr>
            <p:spPr bwMode="auto">
              <a:xfrm>
                <a:off x="2496"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01" name="Rectangle 97"/>
              <p:cNvSpPr>
                <a:spLocks noChangeArrowheads="1"/>
              </p:cNvSpPr>
              <p:nvPr/>
            </p:nvSpPr>
            <p:spPr bwMode="auto">
              <a:xfrm>
                <a:off x="2942"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02" name="Rectangle 98"/>
              <p:cNvSpPr>
                <a:spLocks noChangeArrowheads="1"/>
              </p:cNvSpPr>
              <p:nvPr/>
            </p:nvSpPr>
            <p:spPr bwMode="auto">
              <a:xfrm>
                <a:off x="3463"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03" name="Rectangle 99"/>
              <p:cNvSpPr>
                <a:spLocks noChangeArrowheads="1"/>
              </p:cNvSpPr>
              <p:nvPr/>
            </p:nvSpPr>
            <p:spPr bwMode="auto">
              <a:xfrm>
                <a:off x="3909"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04" name="Rectangle 100"/>
              <p:cNvSpPr>
                <a:spLocks noChangeArrowheads="1"/>
              </p:cNvSpPr>
              <p:nvPr/>
            </p:nvSpPr>
            <p:spPr bwMode="auto">
              <a:xfrm>
                <a:off x="4408"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605" name="Rectangle 101"/>
              <p:cNvSpPr>
                <a:spLocks noChangeArrowheads="1"/>
              </p:cNvSpPr>
              <p:nvPr/>
            </p:nvSpPr>
            <p:spPr bwMode="auto">
              <a:xfrm>
                <a:off x="4854"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06" name="Rectangle 102"/>
              <p:cNvSpPr>
                <a:spLocks noChangeArrowheads="1"/>
              </p:cNvSpPr>
              <p:nvPr/>
            </p:nvSpPr>
            <p:spPr bwMode="auto">
              <a:xfrm>
                <a:off x="5288" y="361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5</a:t>
                </a:r>
                <a:endParaRPr lang="en-US"/>
              </a:p>
            </p:txBody>
          </p:sp>
          <p:sp>
            <p:nvSpPr>
              <p:cNvPr id="21607" name="Rectangle 103"/>
              <p:cNvSpPr>
                <a:spLocks noChangeArrowheads="1"/>
              </p:cNvSpPr>
              <p:nvPr/>
            </p:nvSpPr>
            <p:spPr bwMode="auto">
              <a:xfrm>
                <a:off x="5440" y="3619"/>
                <a:ext cx="337"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50.00%</a:t>
                </a:r>
                <a:endParaRPr lang="en-US"/>
              </a:p>
            </p:txBody>
          </p:sp>
          <p:sp>
            <p:nvSpPr>
              <p:cNvPr id="21608" name="Rectangle 104"/>
              <p:cNvSpPr>
                <a:spLocks noChangeArrowheads="1"/>
              </p:cNvSpPr>
              <p:nvPr/>
            </p:nvSpPr>
            <p:spPr bwMode="auto">
              <a:xfrm>
                <a:off x="21" y="3729"/>
                <a:ext cx="391"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Unit Test</a:t>
                </a:r>
                <a:endParaRPr lang="en-US"/>
              </a:p>
            </p:txBody>
          </p:sp>
          <p:sp>
            <p:nvSpPr>
              <p:cNvPr id="21609" name="Rectangle 105"/>
              <p:cNvSpPr>
                <a:spLocks noChangeArrowheads="1"/>
              </p:cNvSpPr>
              <p:nvPr/>
            </p:nvSpPr>
            <p:spPr bwMode="auto">
              <a:xfrm>
                <a:off x="1040"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10" name="Rectangle 106"/>
              <p:cNvSpPr>
                <a:spLocks noChangeArrowheads="1"/>
              </p:cNvSpPr>
              <p:nvPr/>
            </p:nvSpPr>
            <p:spPr bwMode="auto">
              <a:xfrm>
                <a:off x="1535"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2</a:t>
                </a:r>
                <a:endParaRPr lang="en-US"/>
              </a:p>
            </p:txBody>
          </p:sp>
          <p:sp>
            <p:nvSpPr>
              <p:cNvPr id="21611" name="Rectangle 107"/>
              <p:cNvSpPr>
                <a:spLocks noChangeArrowheads="1"/>
              </p:cNvSpPr>
              <p:nvPr/>
            </p:nvSpPr>
            <p:spPr bwMode="auto">
              <a:xfrm>
                <a:off x="1980"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12" name="Rectangle 108"/>
              <p:cNvSpPr>
                <a:spLocks noChangeArrowheads="1"/>
              </p:cNvSpPr>
              <p:nvPr/>
            </p:nvSpPr>
            <p:spPr bwMode="auto">
              <a:xfrm>
                <a:off x="2496"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13" name="Rectangle 109"/>
              <p:cNvSpPr>
                <a:spLocks noChangeArrowheads="1"/>
              </p:cNvSpPr>
              <p:nvPr/>
            </p:nvSpPr>
            <p:spPr bwMode="auto">
              <a:xfrm>
                <a:off x="2942"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14" name="Rectangle 110"/>
              <p:cNvSpPr>
                <a:spLocks noChangeArrowheads="1"/>
              </p:cNvSpPr>
              <p:nvPr/>
            </p:nvSpPr>
            <p:spPr bwMode="auto">
              <a:xfrm>
                <a:off x="3463"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2</a:t>
                </a:r>
                <a:endParaRPr lang="en-US"/>
              </a:p>
            </p:txBody>
          </p:sp>
          <p:sp>
            <p:nvSpPr>
              <p:cNvPr id="21615" name="Rectangle 111"/>
              <p:cNvSpPr>
                <a:spLocks noChangeArrowheads="1"/>
              </p:cNvSpPr>
              <p:nvPr/>
            </p:nvSpPr>
            <p:spPr bwMode="auto">
              <a:xfrm>
                <a:off x="3909"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16" name="Rectangle 112"/>
              <p:cNvSpPr>
                <a:spLocks noChangeArrowheads="1"/>
              </p:cNvSpPr>
              <p:nvPr/>
            </p:nvSpPr>
            <p:spPr bwMode="auto">
              <a:xfrm>
                <a:off x="4408"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a:t>
                </a:r>
                <a:endParaRPr lang="en-US"/>
              </a:p>
            </p:txBody>
          </p:sp>
          <p:sp>
            <p:nvSpPr>
              <p:cNvPr id="21617" name="Rectangle 113"/>
              <p:cNvSpPr>
                <a:spLocks noChangeArrowheads="1"/>
              </p:cNvSpPr>
              <p:nvPr/>
            </p:nvSpPr>
            <p:spPr bwMode="auto">
              <a:xfrm>
                <a:off x="4854"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18" name="Rectangle 114"/>
              <p:cNvSpPr>
                <a:spLocks noChangeArrowheads="1"/>
              </p:cNvSpPr>
              <p:nvPr/>
            </p:nvSpPr>
            <p:spPr bwMode="auto">
              <a:xfrm>
                <a:off x="5288" y="3729"/>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5</a:t>
                </a:r>
                <a:endParaRPr lang="en-US"/>
              </a:p>
            </p:txBody>
          </p:sp>
          <p:sp>
            <p:nvSpPr>
              <p:cNvPr id="21619" name="Rectangle 115"/>
              <p:cNvSpPr>
                <a:spLocks noChangeArrowheads="1"/>
              </p:cNvSpPr>
              <p:nvPr/>
            </p:nvSpPr>
            <p:spPr bwMode="auto">
              <a:xfrm>
                <a:off x="5391" y="3729"/>
                <a:ext cx="387"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100.00%</a:t>
                </a:r>
                <a:endParaRPr lang="en-US"/>
              </a:p>
            </p:txBody>
          </p:sp>
          <p:sp>
            <p:nvSpPr>
              <p:cNvPr id="21620" name="Rectangle 116"/>
              <p:cNvSpPr>
                <a:spLocks noChangeArrowheads="1"/>
              </p:cNvSpPr>
              <p:nvPr/>
            </p:nvSpPr>
            <p:spPr bwMode="auto">
              <a:xfrm>
                <a:off x="21" y="3838"/>
                <a:ext cx="171"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PM</a:t>
                </a:r>
                <a:endParaRPr lang="en-US"/>
              </a:p>
            </p:txBody>
          </p:sp>
          <p:sp>
            <p:nvSpPr>
              <p:cNvPr id="21621" name="Rectangle 117"/>
              <p:cNvSpPr>
                <a:spLocks noChangeArrowheads="1"/>
              </p:cNvSpPr>
              <p:nvPr/>
            </p:nvSpPr>
            <p:spPr bwMode="auto">
              <a:xfrm>
                <a:off x="1040"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22" name="Rectangle 118"/>
              <p:cNvSpPr>
                <a:spLocks noChangeArrowheads="1"/>
              </p:cNvSpPr>
              <p:nvPr/>
            </p:nvSpPr>
            <p:spPr bwMode="auto">
              <a:xfrm>
                <a:off x="1535"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23" name="Rectangle 119"/>
              <p:cNvSpPr>
                <a:spLocks noChangeArrowheads="1"/>
              </p:cNvSpPr>
              <p:nvPr/>
            </p:nvSpPr>
            <p:spPr bwMode="auto">
              <a:xfrm>
                <a:off x="1980"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24" name="Rectangle 120"/>
              <p:cNvSpPr>
                <a:spLocks noChangeArrowheads="1"/>
              </p:cNvSpPr>
              <p:nvPr/>
            </p:nvSpPr>
            <p:spPr bwMode="auto">
              <a:xfrm>
                <a:off x="2496"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25" name="Rectangle 121"/>
              <p:cNvSpPr>
                <a:spLocks noChangeArrowheads="1"/>
              </p:cNvSpPr>
              <p:nvPr/>
            </p:nvSpPr>
            <p:spPr bwMode="auto">
              <a:xfrm>
                <a:off x="2942"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26" name="Rectangle 122"/>
              <p:cNvSpPr>
                <a:spLocks noChangeArrowheads="1"/>
              </p:cNvSpPr>
              <p:nvPr/>
            </p:nvSpPr>
            <p:spPr bwMode="auto">
              <a:xfrm>
                <a:off x="3463"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27" name="Rectangle 123"/>
              <p:cNvSpPr>
                <a:spLocks noChangeArrowheads="1"/>
              </p:cNvSpPr>
              <p:nvPr/>
            </p:nvSpPr>
            <p:spPr bwMode="auto">
              <a:xfrm>
                <a:off x="3909"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28" name="Rectangle 124"/>
              <p:cNvSpPr>
                <a:spLocks noChangeArrowheads="1"/>
              </p:cNvSpPr>
              <p:nvPr/>
            </p:nvSpPr>
            <p:spPr bwMode="auto">
              <a:xfrm>
                <a:off x="4408"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29" name="Rectangle 125"/>
              <p:cNvSpPr>
                <a:spLocks noChangeArrowheads="1"/>
              </p:cNvSpPr>
              <p:nvPr/>
            </p:nvSpPr>
            <p:spPr bwMode="auto">
              <a:xfrm>
                <a:off x="4854"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30" name="Rectangle 126"/>
              <p:cNvSpPr>
                <a:spLocks noChangeArrowheads="1"/>
              </p:cNvSpPr>
              <p:nvPr/>
            </p:nvSpPr>
            <p:spPr bwMode="auto">
              <a:xfrm>
                <a:off x="5288" y="3838"/>
                <a:ext cx="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a:t>
                </a:r>
                <a:endParaRPr lang="en-US"/>
              </a:p>
            </p:txBody>
          </p:sp>
          <p:sp>
            <p:nvSpPr>
              <p:cNvPr id="21631" name="Rectangle 127"/>
              <p:cNvSpPr>
                <a:spLocks noChangeArrowheads="1"/>
              </p:cNvSpPr>
              <p:nvPr/>
            </p:nvSpPr>
            <p:spPr bwMode="auto">
              <a:xfrm>
                <a:off x="5489" y="3838"/>
                <a:ext cx="288" cy="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100">
                    <a:solidFill>
                      <a:srgbClr val="000000"/>
                    </a:solidFill>
                  </a:rPr>
                  <a:t>0.00%</a:t>
                </a:r>
                <a:endParaRPr lang="en-US"/>
              </a:p>
            </p:txBody>
          </p:sp>
          <p:sp>
            <p:nvSpPr>
              <p:cNvPr id="21632" name="Line 128"/>
              <p:cNvSpPr>
                <a:spLocks noChangeShapeType="1"/>
              </p:cNvSpPr>
              <p:nvPr/>
            </p:nvSpPr>
            <p:spPr bwMode="auto">
              <a:xfrm>
                <a:off x="0" y="2733"/>
                <a:ext cx="1" cy="1215"/>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33" name="Rectangle 129"/>
              <p:cNvSpPr>
                <a:spLocks noChangeArrowheads="1"/>
              </p:cNvSpPr>
              <p:nvPr/>
            </p:nvSpPr>
            <p:spPr bwMode="auto">
              <a:xfrm>
                <a:off x="0" y="2733"/>
                <a:ext cx="9" cy="1215"/>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34" name="Line 130"/>
              <p:cNvSpPr>
                <a:spLocks noChangeShapeType="1"/>
              </p:cNvSpPr>
              <p:nvPr/>
            </p:nvSpPr>
            <p:spPr bwMode="auto">
              <a:xfrm>
                <a:off x="657"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35" name="Rectangle 131"/>
              <p:cNvSpPr>
                <a:spLocks noChangeArrowheads="1"/>
              </p:cNvSpPr>
              <p:nvPr/>
            </p:nvSpPr>
            <p:spPr bwMode="auto">
              <a:xfrm>
                <a:off x="657" y="2742"/>
                <a:ext cx="8"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36" name="Line 132"/>
              <p:cNvSpPr>
                <a:spLocks noChangeShapeType="1"/>
              </p:cNvSpPr>
              <p:nvPr/>
            </p:nvSpPr>
            <p:spPr bwMode="auto">
              <a:xfrm>
                <a:off x="1102"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37" name="Rectangle 133"/>
              <p:cNvSpPr>
                <a:spLocks noChangeArrowheads="1"/>
              </p:cNvSpPr>
              <p:nvPr/>
            </p:nvSpPr>
            <p:spPr bwMode="auto">
              <a:xfrm>
                <a:off x="1102" y="2742"/>
                <a:ext cx="9"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38" name="Line 134"/>
              <p:cNvSpPr>
                <a:spLocks noChangeShapeType="1"/>
              </p:cNvSpPr>
              <p:nvPr/>
            </p:nvSpPr>
            <p:spPr bwMode="auto">
              <a:xfrm>
                <a:off x="1596"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39" name="Rectangle 135"/>
              <p:cNvSpPr>
                <a:spLocks noChangeArrowheads="1"/>
              </p:cNvSpPr>
              <p:nvPr/>
            </p:nvSpPr>
            <p:spPr bwMode="auto">
              <a:xfrm>
                <a:off x="1596" y="2742"/>
                <a:ext cx="9"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40" name="Line 136"/>
              <p:cNvSpPr>
                <a:spLocks noChangeShapeType="1"/>
              </p:cNvSpPr>
              <p:nvPr/>
            </p:nvSpPr>
            <p:spPr bwMode="auto">
              <a:xfrm>
                <a:off x="2042"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41" name="Rectangle 137"/>
              <p:cNvSpPr>
                <a:spLocks noChangeArrowheads="1"/>
              </p:cNvSpPr>
              <p:nvPr/>
            </p:nvSpPr>
            <p:spPr bwMode="auto">
              <a:xfrm>
                <a:off x="2042" y="2742"/>
                <a:ext cx="8"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42" name="Line 138"/>
              <p:cNvSpPr>
                <a:spLocks noChangeShapeType="1"/>
              </p:cNvSpPr>
              <p:nvPr/>
            </p:nvSpPr>
            <p:spPr bwMode="auto">
              <a:xfrm>
                <a:off x="2558"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43" name="Rectangle 139"/>
              <p:cNvSpPr>
                <a:spLocks noChangeArrowheads="1"/>
              </p:cNvSpPr>
              <p:nvPr/>
            </p:nvSpPr>
            <p:spPr bwMode="auto">
              <a:xfrm>
                <a:off x="2558" y="2742"/>
                <a:ext cx="9"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44" name="Line 140"/>
              <p:cNvSpPr>
                <a:spLocks noChangeShapeType="1"/>
              </p:cNvSpPr>
              <p:nvPr/>
            </p:nvSpPr>
            <p:spPr bwMode="auto">
              <a:xfrm>
                <a:off x="3003"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45" name="Rectangle 141"/>
              <p:cNvSpPr>
                <a:spLocks noChangeArrowheads="1"/>
              </p:cNvSpPr>
              <p:nvPr/>
            </p:nvSpPr>
            <p:spPr bwMode="auto">
              <a:xfrm>
                <a:off x="3003" y="2742"/>
                <a:ext cx="9"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46" name="Line 142"/>
              <p:cNvSpPr>
                <a:spLocks noChangeShapeType="1"/>
              </p:cNvSpPr>
              <p:nvPr/>
            </p:nvSpPr>
            <p:spPr bwMode="auto">
              <a:xfrm>
                <a:off x="3525"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47" name="Rectangle 143"/>
              <p:cNvSpPr>
                <a:spLocks noChangeArrowheads="1"/>
              </p:cNvSpPr>
              <p:nvPr/>
            </p:nvSpPr>
            <p:spPr bwMode="auto">
              <a:xfrm>
                <a:off x="3525" y="2742"/>
                <a:ext cx="9"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48" name="Line 144"/>
              <p:cNvSpPr>
                <a:spLocks noChangeShapeType="1"/>
              </p:cNvSpPr>
              <p:nvPr/>
            </p:nvSpPr>
            <p:spPr bwMode="auto">
              <a:xfrm>
                <a:off x="3970"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49" name="Rectangle 145"/>
              <p:cNvSpPr>
                <a:spLocks noChangeArrowheads="1"/>
              </p:cNvSpPr>
              <p:nvPr/>
            </p:nvSpPr>
            <p:spPr bwMode="auto">
              <a:xfrm>
                <a:off x="3970" y="2742"/>
                <a:ext cx="9"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50" name="Line 146"/>
              <p:cNvSpPr>
                <a:spLocks noChangeShapeType="1"/>
              </p:cNvSpPr>
              <p:nvPr/>
            </p:nvSpPr>
            <p:spPr bwMode="auto">
              <a:xfrm>
                <a:off x="4470"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51" name="Rectangle 147"/>
              <p:cNvSpPr>
                <a:spLocks noChangeArrowheads="1"/>
              </p:cNvSpPr>
              <p:nvPr/>
            </p:nvSpPr>
            <p:spPr bwMode="auto">
              <a:xfrm>
                <a:off x="4470" y="2742"/>
                <a:ext cx="8"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52" name="Line 148"/>
              <p:cNvSpPr>
                <a:spLocks noChangeShapeType="1"/>
              </p:cNvSpPr>
              <p:nvPr/>
            </p:nvSpPr>
            <p:spPr bwMode="auto">
              <a:xfrm>
                <a:off x="4915"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53" name="Rectangle 149"/>
              <p:cNvSpPr>
                <a:spLocks noChangeArrowheads="1"/>
              </p:cNvSpPr>
              <p:nvPr/>
            </p:nvSpPr>
            <p:spPr bwMode="auto">
              <a:xfrm>
                <a:off x="4915" y="2742"/>
                <a:ext cx="9"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54" name="Line 150"/>
              <p:cNvSpPr>
                <a:spLocks noChangeShapeType="1"/>
              </p:cNvSpPr>
              <p:nvPr/>
            </p:nvSpPr>
            <p:spPr bwMode="auto">
              <a:xfrm>
                <a:off x="5350"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55" name="Rectangle 151"/>
              <p:cNvSpPr>
                <a:spLocks noChangeArrowheads="1"/>
              </p:cNvSpPr>
              <p:nvPr/>
            </p:nvSpPr>
            <p:spPr bwMode="auto">
              <a:xfrm>
                <a:off x="5350" y="2742"/>
                <a:ext cx="8"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56" name="Line 152"/>
              <p:cNvSpPr>
                <a:spLocks noChangeShapeType="1"/>
              </p:cNvSpPr>
              <p:nvPr/>
            </p:nvSpPr>
            <p:spPr bwMode="auto">
              <a:xfrm>
                <a:off x="5752" y="2742"/>
                <a:ext cx="1" cy="120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57" name="Rectangle 153"/>
              <p:cNvSpPr>
                <a:spLocks noChangeArrowheads="1"/>
              </p:cNvSpPr>
              <p:nvPr/>
            </p:nvSpPr>
            <p:spPr bwMode="auto">
              <a:xfrm>
                <a:off x="5752" y="2742"/>
                <a:ext cx="8" cy="120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58" name="Line 154"/>
              <p:cNvSpPr>
                <a:spLocks noChangeShapeType="1"/>
              </p:cNvSpPr>
              <p:nvPr/>
            </p:nvSpPr>
            <p:spPr bwMode="auto">
              <a:xfrm>
                <a:off x="9" y="2733"/>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59" name="Rectangle 155"/>
              <p:cNvSpPr>
                <a:spLocks noChangeArrowheads="1"/>
              </p:cNvSpPr>
              <p:nvPr/>
            </p:nvSpPr>
            <p:spPr bwMode="auto">
              <a:xfrm>
                <a:off x="9" y="2733"/>
                <a:ext cx="5751" cy="9"/>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60" name="Line 156"/>
              <p:cNvSpPr>
                <a:spLocks noChangeShapeType="1"/>
              </p:cNvSpPr>
              <p:nvPr/>
            </p:nvSpPr>
            <p:spPr bwMode="auto">
              <a:xfrm>
                <a:off x="9" y="3062"/>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61" name="Rectangle 157"/>
              <p:cNvSpPr>
                <a:spLocks noChangeArrowheads="1"/>
              </p:cNvSpPr>
              <p:nvPr/>
            </p:nvSpPr>
            <p:spPr bwMode="auto">
              <a:xfrm>
                <a:off x="9" y="3062"/>
                <a:ext cx="5751" cy="9"/>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62" name="Line 158"/>
              <p:cNvSpPr>
                <a:spLocks noChangeShapeType="1"/>
              </p:cNvSpPr>
              <p:nvPr/>
            </p:nvSpPr>
            <p:spPr bwMode="auto">
              <a:xfrm>
                <a:off x="9" y="3172"/>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63" name="Rectangle 159"/>
              <p:cNvSpPr>
                <a:spLocks noChangeArrowheads="1"/>
              </p:cNvSpPr>
              <p:nvPr/>
            </p:nvSpPr>
            <p:spPr bwMode="auto">
              <a:xfrm>
                <a:off x="9" y="3172"/>
                <a:ext cx="5751" cy="8"/>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64" name="Line 160"/>
              <p:cNvSpPr>
                <a:spLocks noChangeShapeType="1"/>
              </p:cNvSpPr>
              <p:nvPr/>
            </p:nvSpPr>
            <p:spPr bwMode="auto">
              <a:xfrm>
                <a:off x="9" y="3281"/>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65" name="Rectangle 161"/>
              <p:cNvSpPr>
                <a:spLocks noChangeArrowheads="1"/>
              </p:cNvSpPr>
              <p:nvPr/>
            </p:nvSpPr>
            <p:spPr bwMode="auto">
              <a:xfrm>
                <a:off x="9" y="3281"/>
                <a:ext cx="5751" cy="9"/>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66" name="Line 162"/>
              <p:cNvSpPr>
                <a:spLocks noChangeShapeType="1"/>
              </p:cNvSpPr>
              <p:nvPr/>
            </p:nvSpPr>
            <p:spPr bwMode="auto">
              <a:xfrm>
                <a:off x="9" y="3391"/>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67" name="Rectangle 163"/>
              <p:cNvSpPr>
                <a:spLocks noChangeArrowheads="1"/>
              </p:cNvSpPr>
              <p:nvPr/>
            </p:nvSpPr>
            <p:spPr bwMode="auto">
              <a:xfrm>
                <a:off x="9" y="3391"/>
                <a:ext cx="5751" cy="9"/>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68" name="Line 164"/>
              <p:cNvSpPr>
                <a:spLocks noChangeShapeType="1"/>
              </p:cNvSpPr>
              <p:nvPr/>
            </p:nvSpPr>
            <p:spPr bwMode="auto">
              <a:xfrm>
                <a:off x="9" y="3501"/>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69" name="Rectangle 165"/>
              <p:cNvSpPr>
                <a:spLocks noChangeArrowheads="1"/>
              </p:cNvSpPr>
              <p:nvPr/>
            </p:nvSpPr>
            <p:spPr bwMode="auto">
              <a:xfrm>
                <a:off x="9" y="3501"/>
                <a:ext cx="5751" cy="8"/>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70" name="Line 166"/>
              <p:cNvSpPr>
                <a:spLocks noChangeShapeType="1"/>
              </p:cNvSpPr>
              <p:nvPr/>
            </p:nvSpPr>
            <p:spPr bwMode="auto">
              <a:xfrm>
                <a:off x="9" y="3611"/>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71" name="Rectangle 167"/>
              <p:cNvSpPr>
                <a:spLocks noChangeArrowheads="1"/>
              </p:cNvSpPr>
              <p:nvPr/>
            </p:nvSpPr>
            <p:spPr bwMode="auto">
              <a:xfrm>
                <a:off x="9" y="3611"/>
                <a:ext cx="5751" cy="8"/>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72" name="Line 168"/>
              <p:cNvSpPr>
                <a:spLocks noChangeShapeType="1"/>
              </p:cNvSpPr>
              <p:nvPr/>
            </p:nvSpPr>
            <p:spPr bwMode="auto">
              <a:xfrm>
                <a:off x="9" y="3720"/>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73" name="Rectangle 169"/>
              <p:cNvSpPr>
                <a:spLocks noChangeArrowheads="1"/>
              </p:cNvSpPr>
              <p:nvPr/>
            </p:nvSpPr>
            <p:spPr bwMode="auto">
              <a:xfrm>
                <a:off x="9" y="3720"/>
                <a:ext cx="5751" cy="9"/>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74" name="Line 170"/>
              <p:cNvSpPr>
                <a:spLocks noChangeShapeType="1"/>
              </p:cNvSpPr>
              <p:nvPr/>
            </p:nvSpPr>
            <p:spPr bwMode="auto">
              <a:xfrm>
                <a:off x="9" y="3830"/>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75" name="Rectangle 171"/>
              <p:cNvSpPr>
                <a:spLocks noChangeArrowheads="1"/>
              </p:cNvSpPr>
              <p:nvPr/>
            </p:nvSpPr>
            <p:spPr bwMode="auto">
              <a:xfrm>
                <a:off x="9" y="3830"/>
                <a:ext cx="5751" cy="8"/>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1676" name="Line 172"/>
              <p:cNvSpPr>
                <a:spLocks noChangeShapeType="1"/>
              </p:cNvSpPr>
              <p:nvPr/>
            </p:nvSpPr>
            <p:spPr bwMode="auto">
              <a:xfrm>
                <a:off x="9" y="3940"/>
                <a:ext cx="575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677" name="Rectangle 173"/>
              <p:cNvSpPr>
                <a:spLocks noChangeArrowheads="1"/>
              </p:cNvSpPr>
              <p:nvPr/>
            </p:nvSpPr>
            <p:spPr bwMode="auto">
              <a:xfrm>
                <a:off x="9" y="3940"/>
                <a:ext cx="5751" cy="8"/>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grpSp>
        <p:sp>
          <p:nvSpPr>
            <p:cNvPr id="21509" name="Rectangle 173"/>
            <p:cNvSpPr>
              <a:spLocks noChangeArrowheads="1"/>
            </p:cNvSpPr>
            <p:nvPr/>
          </p:nvSpPr>
          <p:spPr bwMode="auto">
            <a:xfrm>
              <a:off x="0" y="5229225"/>
              <a:ext cx="9144000" cy="176213"/>
            </a:xfrm>
            <a:prstGeom prst="rect">
              <a:avLst/>
            </a:prstGeom>
            <a:solidFill>
              <a:srgbClr val="FFFF66">
                <a:alpha val="45097"/>
              </a:srgbClr>
            </a:solidFill>
            <a:ln>
              <a:noFill/>
            </a:ln>
            <a:extLst>
              <a:ext uri="{91240B29-F687-4f45-9708-019B960494DF}">
                <a14:hiddenLine xmlns="" xmlns:a14="http://schemas.microsoft.com/office/drawing/2010/main" w="9525">
                  <a:solidFill>
                    <a:srgbClr val="000000"/>
                  </a:solidFill>
                  <a:round/>
                  <a:headEnd/>
                  <a:tailEnd/>
                </a14:hiddenLine>
              </a:ext>
            </a:extLst>
          </p:spPr>
          <p:txBody>
            <a:bodyPr lIns="92309" tIns="46154" rIns="92309" bIns="46154"/>
            <a:lstStyle/>
            <a:p>
              <a:pPr>
                <a:tabLst>
                  <a:tab pos="292100" algn="l"/>
                  <a:tab pos="571500" algn="l"/>
                </a:tabLst>
              </a:pPr>
              <a:endParaRPr lang="en-US"/>
            </a:p>
          </p:txBody>
        </p:sp>
        <p:sp>
          <p:nvSpPr>
            <p:cNvPr id="21510" name="Rectangle 174"/>
            <p:cNvSpPr>
              <a:spLocks noChangeArrowheads="1"/>
            </p:cNvSpPr>
            <p:nvPr/>
          </p:nvSpPr>
          <p:spPr bwMode="auto">
            <a:xfrm>
              <a:off x="0" y="5583238"/>
              <a:ext cx="9144000" cy="168275"/>
            </a:xfrm>
            <a:prstGeom prst="rect">
              <a:avLst/>
            </a:prstGeom>
            <a:solidFill>
              <a:srgbClr val="FFFF66">
                <a:alpha val="45097"/>
              </a:srgbClr>
            </a:solidFill>
            <a:ln>
              <a:noFill/>
            </a:ln>
            <a:extLst>
              <a:ext uri="{91240B29-F687-4f45-9708-019B960494DF}">
                <a14:hiddenLine xmlns="" xmlns:a14="http://schemas.microsoft.com/office/drawing/2010/main" w="9525">
                  <a:solidFill>
                    <a:srgbClr val="000000"/>
                  </a:solidFill>
                  <a:round/>
                  <a:headEnd/>
                  <a:tailEnd/>
                </a14:hiddenLine>
              </a:ext>
            </a:extLst>
          </p:spPr>
          <p:txBody>
            <a:bodyPr lIns="92309" tIns="46154" rIns="92309" bIns="46154"/>
            <a:lstStyle/>
            <a:p>
              <a:pPr>
                <a:tabLst>
                  <a:tab pos="292100" algn="l"/>
                  <a:tab pos="571500" algn="l"/>
                </a:tabLst>
              </a:pPr>
              <a:endParaRPr lang="en-US"/>
            </a:p>
          </p:txBody>
        </p:sp>
      </p:grpSp>
    </p:spTree>
    <p:extLst>
      <p:ext uri="{BB962C8B-B14F-4D97-AF65-F5344CB8AC3E}">
        <p14:creationId xmlns:p14="http://schemas.microsoft.com/office/powerpoint/2010/main" val="3321628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01934" y="228987"/>
            <a:ext cx="8310266" cy="806647"/>
          </a:xfrm>
        </p:spPr>
        <p:txBody>
          <a:bodyPr>
            <a:normAutofit/>
          </a:bodyPr>
          <a:lstStyle/>
          <a:p>
            <a:pPr eaLnBrk="1" hangingPunct="1"/>
            <a:r>
              <a:rPr lang="en-US" sz="2800" dirty="0">
                <a:latin typeface="Arial" charset="0"/>
              </a:rPr>
              <a:t>How Effective Are the Student</a:t>
            </a:r>
            <a:r>
              <a:rPr lang="ja-JP" altLang="en-US" sz="2800" dirty="0">
                <a:latin typeface="Arial" charset="0"/>
              </a:rPr>
              <a:t>’</a:t>
            </a:r>
            <a:r>
              <a:rPr lang="en-US" sz="2800" dirty="0">
                <a:latin typeface="Arial" charset="0"/>
              </a:rPr>
              <a:t>s Reviews? – Process Yield</a:t>
            </a:r>
          </a:p>
        </p:txBody>
      </p:sp>
      <p:sp>
        <p:nvSpPr>
          <p:cNvPr id="2" name="Content Placeholder 1"/>
          <p:cNvSpPr>
            <a:spLocks noGrp="1"/>
          </p:cNvSpPr>
          <p:nvPr>
            <p:ph sz="half" idx="1"/>
          </p:nvPr>
        </p:nvSpPr>
        <p:spPr/>
        <p:txBody>
          <a:bodyPr>
            <a:normAutofit/>
          </a:bodyPr>
          <a:lstStyle/>
          <a:p>
            <a:pPr>
              <a:spcBef>
                <a:spcPts val="1200"/>
              </a:spcBef>
              <a:spcAft>
                <a:spcPct val="0"/>
              </a:spcAft>
            </a:pPr>
            <a:r>
              <a:rPr lang="en-US" b="1" i="1" dirty="0">
                <a:latin typeface="Arial" charset="0"/>
              </a:rPr>
              <a:t>Process Yield </a:t>
            </a:r>
            <a:r>
              <a:rPr lang="en-US" dirty="0">
                <a:latin typeface="Arial" charset="0"/>
              </a:rPr>
              <a:t>is the percentage of defects removed before the first compile or test.</a:t>
            </a:r>
          </a:p>
          <a:p>
            <a:pPr>
              <a:spcBef>
                <a:spcPts val="1200"/>
              </a:spcBef>
              <a:spcAft>
                <a:spcPct val="0"/>
              </a:spcAft>
            </a:pPr>
            <a:endParaRPr lang="en-US" dirty="0">
              <a:latin typeface="Arial" charset="0"/>
            </a:endParaRPr>
          </a:p>
          <a:p>
            <a:pPr>
              <a:spcBef>
                <a:spcPts val="1200"/>
              </a:spcBef>
              <a:spcAft>
                <a:spcPct val="0"/>
              </a:spcAft>
            </a:pPr>
            <a:r>
              <a:rPr lang="en-US" dirty="0">
                <a:latin typeface="Arial" charset="0"/>
              </a:rPr>
              <a:t>The percentage of defects removed prior to compile and test significantly increased with the introduction of reviews</a:t>
            </a:r>
            <a:r>
              <a:rPr lang="en-US" dirty="0" smtClean="0">
                <a:latin typeface="Arial" charset="0"/>
              </a:rPr>
              <a:t>.</a:t>
            </a:r>
            <a:endParaRPr lang="en-US" dirty="0">
              <a:latin typeface="Arial" charset="0"/>
            </a:endParaRPr>
          </a:p>
        </p:txBody>
      </p:sp>
      <p:pic>
        <p:nvPicPr>
          <p:cNvPr id="2253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221" y="4923495"/>
            <a:ext cx="5523698" cy="644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2533" name="Group 1"/>
          <p:cNvGrpSpPr>
            <a:grpSpLocks/>
          </p:cNvGrpSpPr>
          <p:nvPr/>
        </p:nvGrpSpPr>
        <p:grpSpPr bwMode="auto">
          <a:xfrm>
            <a:off x="341818" y="1123950"/>
            <a:ext cx="5575962" cy="3635040"/>
            <a:chOff x="3743325" y="1503363"/>
            <a:chExt cx="5021263" cy="3273425"/>
          </a:xfrm>
        </p:grpSpPr>
        <p:pic>
          <p:nvPicPr>
            <p:cNvPr id="2253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3325" y="1503363"/>
              <a:ext cx="5021263" cy="3273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35" name="TextBox 6"/>
            <p:cNvSpPr txBox="1">
              <a:spLocks noChangeArrowheads="1"/>
            </p:cNvSpPr>
            <p:nvPr/>
          </p:nvSpPr>
          <p:spPr bwMode="auto">
            <a:xfrm>
              <a:off x="4132010" y="4398903"/>
              <a:ext cx="4590572" cy="31854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800" b="1"/>
                <a:t>1                    2                    3                   4                     5                    6                    7                   8</a:t>
              </a:r>
            </a:p>
            <a:p>
              <a:pPr algn="ctr" eaLnBrk="1" hangingPunct="1">
                <a:spcBef>
                  <a:spcPts val="300"/>
                </a:spcBef>
              </a:pPr>
              <a:r>
                <a:rPr lang="en-US" sz="900" b="1"/>
                <a:t>Program</a:t>
              </a:r>
            </a:p>
          </p:txBody>
        </p:sp>
      </p:grpSp>
    </p:spTree>
    <p:extLst>
      <p:ext uri="{BB962C8B-B14F-4D97-AF65-F5344CB8AC3E}">
        <p14:creationId xmlns:p14="http://schemas.microsoft.com/office/powerpoint/2010/main" val="3025859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r>
              <a:rPr lang="en-US">
                <a:latin typeface="Arial" charset="0"/>
              </a:rPr>
              <a:t>How Efficient Are the Different Process Phases at Removing Defects? - 1</a:t>
            </a:r>
          </a:p>
        </p:txBody>
      </p:sp>
      <p:sp>
        <p:nvSpPr>
          <p:cNvPr id="23555" name="Content Placeholder 2"/>
          <p:cNvSpPr>
            <a:spLocks noGrp="1"/>
          </p:cNvSpPr>
          <p:nvPr>
            <p:ph idx="1"/>
          </p:nvPr>
        </p:nvSpPr>
        <p:spPr/>
        <p:txBody>
          <a:bodyPr/>
          <a:lstStyle/>
          <a:p>
            <a:pPr marL="0" indent="0" eaLnBrk="1" hangingPunct="1"/>
            <a:r>
              <a:rPr lang="en-US" dirty="0">
                <a:latin typeface="Arial" charset="0"/>
              </a:rPr>
              <a:t>Defect-removal leverage (DRL) is a measure of the relative efficiency of a process phase at removing defects.</a:t>
            </a:r>
          </a:p>
          <a:p>
            <a:pPr marL="0" indent="0" eaLnBrk="1" hangingPunct="1"/>
            <a:endParaRPr lang="en-US" dirty="0">
              <a:latin typeface="Arial" charset="0"/>
            </a:endParaRPr>
          </a:p>
          <a:p>
            <a:pPr marL="0" indent="0" eaLnBrk="1" hangingPunct="1"/>
            <a:r>
              <a:rPr lang="en-US" dirty="0">
                <a:latin typeface="Arial" charset="0"/>
              </a:rPr>
              <a:t>DRL is the number of defects removed per hour by a process phase relative to a base phase.</a:t>
            </a:r>
          </a:p>
          <a:p>
            <a:pPr lvl="1" eaLnBrk="1" hangingPunct="1"/>
            <a:r>
              <a:rPr lang="en-US" dirty="0">
                <a:latin typeface="Arial" charset="0"/>
              </a:rPr>
              <a:t>The usual base phase is unit test (UT).</a:t>
            </a:r>
          </a:p>
          <a:p>
            <a:pPr lvl="1" eaLnBrk="1" hangingPunct="1"/>
            <a:r>
              <a:rPr lang="en-US" dirty="0">
                <a:latin typeface="Arial" charset="0"/>
              </a:rPr>
              <a:t>DRL (X/UT) is the DRL for phase X with respect to unit test.</a:t>
            </a:r>
          </a:p>
        </p:txBody>
      </p:sp>
      <p:pic>
        <p:nvPicPr>
          <p:cNvPr id="2355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9538" y="4385186"/>
            <a:ext cx="5656262" cy="950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8276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r>
              <a:rPr lang="en-US">
                <a:latin typeface="Arial" charset="0"/>
              </a:rPr>
              <a:t>How Efficient Are the Different Process Phases at Removing Defects? - 2</a:t>
            </a:r>
          </a:p>
        </p:txBody>
      </p:sp>
      <p:sp>
        <p:nvSpPr>
          <p:cNvPr id="24579" name="Content Placeholder 4"/>
          <p:cNvSpPr>
            <a:spLocks noGrp="1"/>
          </p:cNvSpPr>
          <p:nvPr>
            <p:ph idx="1"/>
          </p:nvPr>
        </p:nvSpPr>
        <p:spPr/>
        <p:txBody>
          <a:bodyPr/>
          <a:lstStyle/>
          <a:p>
            <a:r>
              <a:rPr lang="en-US">
                <a:latin typeface="Arial" charset="0"/>
              </a:rPr>
              <a:t>For Assignment 8</a:t>
            </a:r>
          </a:p>
        </p:txBody>
      </p:sp>
      <p:pic>
        <p:nvPicPr>
          <p:cNvPr id="2458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638" y="1544759"/>
            <a:ext cx="6184900" cy="4629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5556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01934" y="228988"/>
            <a:ext cx="8310266" cy="794318"/>
          </a:xfrm>
        </p:spPr>
        <p:txBody>
          <a:bodyPr>
            <a:normAutofit/>
          </a:bodyPr>
          <a:lstStyle/>
          <a:p>
            <a:pPr eaLnBrk="1" hangingPunct="1"/>
            <a:r>
              <a:rPr lang="en-US" sz="2800">
                <a:latin typeface="Arial" charset="0"/>
              </a:rPr>
              <a:t>How Does Review Effectiveness Affect the Time Spent in Test?</a:t>
            </a:r>
          </a:p>
        </p:txBody>
      </p:sp>
      <p:pic>
        <p:nvPicPr>
          <p:cNvPr id="25603" name="Picture 15"/>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l="12578" r="12578"/>
          <a:stretch>
            <a:fillRect/>
          </a:stretch>
        </p:blipFill>
        <p:spPr bwMode="auto">
          <a:xfrm>
            <a:off x="381000" y="1118342"/>
            <a:ext cx="5524499" cy="4047504"/>
          </a:xfrm>
          <a:noFill/>
        </p:spPr>
      </p:pic>
      <p:sp>
        <p:nvSpPr>
          <p:cNvPr id="25604" name="Text Placeholder 3"/>
          <p:cNvSpPr>
            <a:spLocks noGrp="1"/>
          </p:cNvSpPr>
          <p:nvPr>
            <p:ph sz="half" idx="2"/>
          </p:nvPr>
        </p:nvSpPr>
        <p:spPr/>
        <p:txBody>
          <a:bodyPr>
            <a:normAutofit/>
          </a:bodyPr>
          <a:lstStyle/>
          <a:p>
            <a:pPr eaLnBrk="1" hangingPunct="1">
              <a:spcBef>
                <a:spcPts val="1200"/>
              </a:spcBef>
              <a:spcAft>
                <a:spcPct val="0"/>
              </a:spcAft>
            </a:pPr>
            <a:r>
              <a:rPr lang="en-US" dirty="0">
                <a:latin typeface="Arial" charset="0"/>
              </a:rPr>
              <a:t>Higher </a:t>
            </a:r>
            <a:r>
              <a:rPr lang="en-US" i="1" dirty="0">
                <a:latin typeface="Arial" charset="0"/>
              </a:rPr>
              <a:t>yield</a:t>
            </a:r>
            <a:r>
              <a:rPr lang="en-US" dirty="0">
                <a:latin typeface="Arial" charset="0"/>
              </a:rPr>
              <a:t> is associated with lower test defect density.</a:t>
            </a:r>
          </a:p>
          <a:p>
            <a:pPr eaLnBrk="1" hangingPunct="1">
              <a:spcBef>
                <a:spcPts val="1200"/>
              </a:spcBef>
              <a:spcAft>
                <a:spcPct val="0"/>
              </a:spcAft>
            </a:pPr>
            <a:endParaRPr lang="en-US" dirty="0">
              <a:latin typeface="Arial" charset="0"/>
            </a:endParaRPr>
          </a:p>
          <a:p>
            <a:pPr eaLnBrk="1" hangingPunct="1">
              <a:spcBef>
                <a:spcPts val="1200"/>
              </a:spcBef>
              <a:spcAft>
                <a:spcPct val="0"/>
              </a:spcAft>
            </a:pPr>
            <a:r>
              <a:rPr lang="en-US" dirty="0">
                <a:latin typeface="Arial" charset="0"/>
              </a:rPr>
              <a:t>Less defects in test results in less time </a:t>
            </a:r>
            <a:r>
              <a:rPr lang="en-US" dirty="0" smtClean="0">
                <a:latin typeface="Arial" charset="0"/>
              </a:rPr>
              <a:t/>
            </a:r>
            <a:br>
              <a:rPr lang="en-US" dirty="0" smtClean="0">
                <a:latin typeface="Arial" charset="0"/>
              </a:rPr>
            </a:br>
            <a:r>
              <a:rPr lang="en-US" dirty="0" smtClean="0">
                <a:latin typeface="Arial" charset="0"/>
              </a:rPr>
              <a:t>in </a:t>
            </a:r>
            <a:r>
              <a:rPr lang="en-US" dirty="0">
                <a:latin typeface="Arial" charset="0"/>
              </a:rPr>
              <a:t>test. </a:t>
            </a:r>
          </a:p>
        </p:txBody>
      </p:sp>
      <p:grpSp>
        <p:nvGrpSpPr>
          <p:cNvPr id="25605" name="Group 2"/>
          <p:cNvGrpSpPr>
            <a:grpSpLocks/>
          </p:cNvGrpSpPr>
          <p:nvPr/>
        </p:nvGrpSpPr>
        <p:grpSpPr bwMode="auto">
          <a:xfrm>
            <a:off x="401640" y="5300057"/>
            <a:ext cx="5513833" cy="738836"/>
            <a:chOff x="3286125" y="5067300"/>
            <a:chExt cx="5715000" cy="762000"/>
          </a:xfrm>
        </p:grpSpPr>
        <p:pic>
          <p:nvPicPr>
            <p:cNvPr id="2560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6125" y="5067300"/>
              <a:ext cx="57150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5264150" y="5113338"/>
              <a:ext cx="1176338" cy="306387"/>
            </a:xfrm>
            <a:prstGeom prst="rect">
              <a:avLst/>
            </a:prstGeom>
            <a:solidFill>
              <a:schemeClr val="bg1"/>
            </a:solidFill>
          </p:spPr>
          <p:txBody>
            <a:bodyPr wrap="none">
              <a:spAutoFit/>
            </a:bodyPr>
            <a:lstStyle/>
            <a:p>
              <a:pPr>
                <a:defRPr/>
              </a:pPr>
              <a:r>
                <a:rPr lang="en-US" sz="1400" b="1" dirty="0">
                  <a:solidFill>
                    <a:schemeClr val="tx1">
                      <a:lumMod val="75000"/>
                      <a:lumOff val="25000"/>
                    </a:schemeClr>
                  </a:solidFill>
                  <a:ea typeface="ＭＳ Ｐゴシック" pitchFamily="34" charset="-128"/>
                  <a:cs typeface="+mn-cs"/>
                </a:rPr>
                <a:t>test defects</a:t>
              </a:r>
            </a:p>
          </p:txBody>
        </p:sp>
      </p:grpSp>
    </p:spTree>
    <p:extLst>
      <p:ext uri="{BB962C8B-B14F-4D97-AF65-F5344CB8AC3E}">
        <p14:creationId xmlns:p14="http://schemas.microsoft.com/office/powerpoint/2010/main" val="2910096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What Is the Cost of Quality (COQ)?</a:t>
            </a:r>
            <a:endParaRPr lang="en-US"/>
          </a:p>
        </p:txBody>
      </p:sp>
      <p:sp>
        <p:nvSpPr>
          <p:cNvPr id="26627" name="Rectangle 3"/>
          <p:cNvSpPr>
            <a:spLocks noGrp="1" noChangeArrowheads="1"/>
          </p:cNvSpPr>
          <p:nvPr>
            <p:ph idx="1"/>
          </p:nvPr>
        </p:nvSpPr>
        <p:spPr/>
        <p:txBody>
          <a:bodyPr/>
          <a:lstStyle/>
          <a:p>
            <a:r>
              <a:rPr lang="en-US" smtClean="0"/>
              <a:t>COQ is a measure of process quality in a way that is meaningful to management.</a:t>
            </a:r>
          </a:p>
          <a:p>
            <a:r>
              <a:rPr lang="en-US" smtClean="0"/>
              <a:t>The COQ elements are failure, appraisal, and prevention costs.</a:t>
            </a:r>
          </a:p>
          <a:p>
            <a:r>
              <a:rPr lang="en-US" smtClean="0"/>
              <a:t>Failure cost is the time spent in repair and rework plus the cost of any scrap.  In PSP, it is compile and test time.</a:t>
            </a:r>
          </a:p>
          <a:p>
            <a:r>
              <a:rPr lang="en-US" smtClean="0"/>
              <a:t>Appraisal cost is the cost of inspecting for defects.  In PSP, appraisal cost is design and code review time.</a:t>
            </a:r>
          </a:p>
          <a:p>
            <a:r>
              <a:rPr lang="en-US" smtClean="0"/>
              <a:t>In the TSP, inspections are included in appraisal cost.</a:t>
            </a:r>
            <a:endParaRPr lang="en-US"/>
          </a:p>
        </p:txBody>
      </p:sp>
    </p:spTree>
    <p:extLst>
      <p:ext uri="{BB962C8B-B14F-4D97-AF65-F5344CB8AC3E}">
        <p14:creationId xmlns:p14="http://schemas.microsoft.com/office/powerpoint/2010/main" val="8850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Failure Cost of Quality</a:t>
            </a:r>
            <a:endParaRPr lang="en-US"/>
          </a:p>
        </p:txBody>
      </p:sp>
      <p:sp>
        <p:nvSpPr>
          <p:cNvPr id="2" name="Content Placeholder 1"/>
          <p:cNvSpPr>
            <a:spLocks noGrp="1"/>
          </p:cNvSpPr>
          <p:nvPr>
            <p:ph sz="half" idx="1"/>
          </p:nvPr>
        </p:nvSpPr>
        <p:spPr/>
        <p:txBody>
          <a:bodyPr/>
          <a:lstStyle/>
          <a:p>
            <a:r>
              <a:rPr lang="en-US" dirty="0" smtClean="0"/>
              <a:t>In general, the Percent Failure COQ decreased with the introduction of PSP2.1.</a:t>
            </a:r>
            <a:endParaRPr lang="en-US" dirty="0"/>
          </a:p>
        </p:txBody>
      </p:sp>
      <p:pic>
        <p:nvPicPr>
          <p:cNvPr id="2765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3" y="5066498"/>
            <a:ext cx="4611664" cy="743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7653" name="Group 1"/>
          <p:cNvGrpSpPr>
            <a:grpSpLocks/>
          </p:cNvGrpSpPr>
          <p:nvPr/>
        </p:nvGrpSpPr>
        <p:grpSpPr bwMode="auto">
          <a:xfrm>
            <a:off x="401638" y="1123950"/>
            <a:ext cx="5521103" cy="3709014"/>
            <a:chOff x="3567113" y="1333500"/>
            <a:chExt cx="5165725" cy="3470275"/>
          </a:xfrm>
        </p:grpSpPr>
        <p:pic>
          <p:nvPicPr>
            <p:cNvPr id="276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7113" y="1333500"/>
              <a:ext cx="5165725" cy="3470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655" name="TextBox 5"/>
            <p:cNvSpPr txBox="1">
              <a:spLocks noChangeArrowheads="1"/>
            </p:cNvSpPr>
            <p:nvPr/>
          </p:nvSpPr>
          <p:spPr bwMode="auto">
            <a:xfrm>
              <a:off x="3916762" y="4391332"/>
              <a:ext cx="4781913" cy="31854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800" b="1"/>
                <a:t>1                     2                    3                     4                     5                     6                     7                    8</a:t>
              </a:r>
            </a:p>
            <a:p>
              <a:pPr algn="ctr" eaLnBrk="1" hangingPunct="1">
                <a:spcBef>
                  <a:spcPts val="300"/>
                </a:spcBef>
              </a:pPr>
              <a:r>
                <a:rPr lang="en-US" sz="900" b="1"/>
                <a:t>Program</a:t>
              </a:r>
            </a:p>
          </p:txBody>
        </p:sp>
      </p:grpSp>
    </p:spTree>
    <p:extLst>
      <p:ext uri="{BB962C8B-B14F-4D97-AF65-F5344CB8AC3E}">
        <p14:creationId xmlns:p14="http://schemas.microsoft.com/office/powerpoint/2010/main" val="686715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Appraisal Cost of Quality</a:t>
            </a:r>
            <a:endParaRPr lang="en-US"/>
          </a:p>
        </p:txBody>
      </p:sp>
      <p:sp>
        <p:nvSpPr>
          <p:cNvPr id="2" name="Content Placeholder 1"/>
          <p:cNvSpPr>
            <a:spLocks noGrp="1"/>
          </p:cNvSpPr>
          <p:nvPr>
            <p:ph sz="half" idx="1"/>
          </p:nvPr>
        </p:nvSpPr>
        <p:spPr/>
        <p:txBody>
          <a:bodyPr/>
          <a:lstStyle/>
          <a:p>
            <a:r>
              <a:rPr lang="en-US" dirty="0" smtClean="0"/>
              <a:t>In general, the Percent Appraisal COQ began increasing with the introduction of PSP2.0.</a:t>
            </a:r>
            <a:endParaRPr lang="en-US" dirty="0"/>
          </a:p>
        </p:txBody>
      </p:sp>
      <p:pic>
        <p:nvPicPr>
          <p:cNvPr id="2867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638" y="5003698"/>
            <a:ext cx="5479620" cy="6514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8677" name="Group 1"/>
          <p:cNvGrpSpPr>
            <a:grpSpLocks/>
          </p:cNvGrpSpPr>
          <p:nvPr/>
        </p:nvGrpSpPr>
        <p:grpSpPr bwMode="auto">
          <a:xfrm>
            <a:off x="408544" y="1123950"/>
            <a:ext cx="5504864" cy="3696685"/>
            <a:chOff x="3651250" y="1339850"/>
            <a:chExt cx="5113338" cy="3433763"/>
          </a:xfrm>
        </p:grpSpPr>
        <p:pic>
          <p:nvPicPr>
            <p:cNvPr id="286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50" y="1339850"/>
              <a:ext cx="5113338" cy="3433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8679" name="TextBox 5"/>
            <p:cNvSpPr txBox="1">
              <a:spLocks noChangeArrowheads="1"/>
            </p:cNvSpPr>
            <p:nvPr/>
          </p:nvSpPr>
          <p:spPr bwMode="auto">
            <a:xfrm>
              <a:off x="3980370" y="4375430"/>
              <a:ext cx="4726495" cy="31854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800" b="1"/>
                <a:t>1                     2                    3                     4                     5                     6                    7                    8</a:t>
              </a:r>
            </a:p>
            <a:p>
              <a:pPr algn="ctr" eaLnBrk="1" hangingPunct="1">
                <a:spcBef>
                  <a:spcPts val="300"/>
                </a:spcBef>
              </a:pPr>
              <a:r>
                <a:rPr lang="en-US" sz="900" b="1"/>
                <a:t>Program</a:t>
              </a:r>
            </a:p>
          </p:txBody>
        </p:sp>
      </p:grpSp>
    </p:spTree>
    <p:extLst>
      <p:ext uri="{BB962C8B-B14F-4D97-AF65-F5344CB8AC3E}">
        <p14:creationId xmlns:p14="http://schemas.microsoft.com/office/powerpoint/2010/main" val="2247784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a:bodyPr>
          <a:lstStyle/>
          <a:p>
            <a:pPr eaLnBrk="1" hangingPunct="1"/>
            <a:r>
              <a:rPr lang="en-US" sz="2800">
                <a:latin typeface="Arial" charset="0"/>
              </a:rPr>
              <a:t>Total Cost of Quality</a:t>
            </a:r>
          </a:p>
        </p:txBody>
      </p:sp>
      <p:sp>
        <p:nvSpPr>
          <p:cNvPr id="2" name="Content Placeholder 1"/>
          <p:cNvSpPr>
            <a:spLocks noGrp="1"/>
          </p:cNvSpPr>
          <p:nvPr>
            <p:ph sz="half" idx="1"/>
          </p:nvPr>
        </p:nvSpPr>
        <p:spPr/>
        <p:txBody>
          <a:bodyPr>
            <a:normAutofit/>
          </a:bodyPr>
          <a:lstStyle/>
          <a:p>
            <a:r>
              <a:rPr lang="en-US" b="1" i="1" dirty="0">
                <a:latin typeface="Arial" charset="0"/>
              </a:rPr>
              <a:t>Quality is Free </a:t>
            </a:r>
            <a:r>
              <a:rPr lang="en-US" dirty="0">
                <a:latin typeface="Arial" charset="0"/>
              </a:rPr>
              <a:t>when proper attention and discipline is applied to reviews</a:t>
            </a:r>
            <a:r>
              <a:rPr lang="en-US" dirty="0" smtClean="0">
                <a:latin typeface="Arial" charset="0"/>
              </a:rPr>
              <a:t>.</a:t>
            </a:r>
            <a:endParaRPr lang="en-US" dirty="0">
              <a:latin typeface="Arial" charset="0"/>
            </a:endParaRPr>
          </a:p>
        </p:txBody>
      </p:sp>
      <p:sp>
        <p:nvSpPr>
          <p:cNvPr id="6" name="Text Placeholder 3"/>
          <p:cNvSpPr txBox="1">
            <a:spLocks/>
          </p:cNvSpPr>
          <p:nvPr/>
        </p:nvSpPr>
        <p:spPr bwMode="gray">
          <a:xfrm>
            <a:off x="834948" y="4741983"/>
            <a:ext cx="4667250" cy="288925"/>
          </a:xfrm>
          <a:prstGeom prst="rect">
            <a:avLst/>
          </a:prstGeom>
          <a:noFill/>
          <a:ln w="9525">
            <a:noFill/>
            <a:miter lim="800000"/>
            <a:headEnd/>
            <a:tailEnd/>
          </a:ln>
        </p:spPr>
        <p:txBody>
          <a:bodyPr lIns="0" tIns="0" rIns="0" bIns="0"/>
          <a:lstStyle/>
          <a:p>
            <a:pPr>
              <a:spcBef>
                <a:spcPct val="0"/>
              </a:spcBef>
              <a:spcAft>
                <a:spcPct val="50000"/>
              </a:spcAft>
              <a:buSzPct val="70000"/>
              <a:defRPr/>
            </a:pPr>
            <a:r>
              <a:rPr lang="en-US" sz="1400" kern="0" dirty="0">
                <a:latin typeface="Arial"/>
                <a:cs typeface="Arial"/>
              </a:rPr>
              <a:t>COQ </a:t>
            </a:r>
            <a:r>
              <a:rPr lang="en-US" sz="1400" kern="0" dirty="0" smtClean="0">
                <a:latin typeface="Arial"/>
                <a:cs typeface="Arial"/>
              </a:rPr>
              <a:t>= % </a:t>
            </a:r>
            <a:r>
              <a:rPr lang="en-US" sz="1400" kern="0" dirty="0">
                <a:latin typeface="Arial"/>
                <a:cs typeface="Arial"/>
              </a:rPr>
              <a:t>Appraisal COQ + % Failure COQ</a:t>
            </a:r>
          </a:p>
        </p:txBody>
      </p:sp>
      <p:grpSp>
        <p:nvGrpSpPr>
          <p:cNvPr id="29702" name="Group 1"/>
          <p:cNvGrpSpPr>
            <a:grpSpLocks/>
          </p:cNvGrpSpPr>
          <p:nvPr/>
        </p:nvGrpSpPr>
        <p:grpSpPr bwMode="auto">
          <a:xfrm>
            <a:off x="401637" y="1123950"/>
            <a:ext cx="5533873" cy="3511750"/>
            <a:chOff x="3330575" y="1339850"/>
            <a:chExt cx="5130800" cy="3255963"/>
          </a:xfrm>
        </p:grpSpPr>
        <p:pic>
          <p:nvPicPr>
            <p:cNvPr id="2970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0575" y="1339850"/>
              <a:ext cx="5130800" cy="325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704" name="TextBox 6"/>
            <p:cNvSpPr txBox="1">
              <a:spLocks noChangeArrowheads="1"/>
            </p:cNvSpPr>
            <p:nvPr/>
          </p:nvSpPr>
          <p:spPr bwMode="auto">
            <a:xfrm>
              <a:off x="3670281" y="4216410"/>
              <a:ext cx="4749324" cy="31854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800" b="1"/>
                <a:t>1                     2                    3                     4                     5                     6                    7                    8</a:t>
              </a:r>
            </a:p>
            <a:p>
              <a:pPr algn="ctr" eaLnBrk="1" hangingPunct="1">
                <a:spcBef>
                  <a:spcPts val="300"/>
                </a:spcBef>
              </a:pPr>
              <a:r>
                <a:rPr lang="en-US" sz="900" b="1"/>
                <a:t>Program</a:t>
              </a:r>
            </a:p>
          </p:txBody>
        </p:sp>
      </p:grpSp>
    </p:spTree>
    <p:extLst>
      <p:ext uri="{BB962C8B-B14F-4D97-AF65-F5344CB8AC3E}">
        <p14:creationId xmlns:p14="http://schemas.microsoft.com/office/powerpoint/2010/main" val="838765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pPr eaLnBrk="1" hangingPunct="1"/>
            <a:r>
              <a:rPr lang="en-US" sz="2800">
                <a:latin typeface="Arial" charset="0"/>
              </a:rPr>
              <a:t>Appraisal to Failure Ratio (A/FR)</a:t>
            </a:r>
          </a:p>
        </p:txBody>
      </p:sp>
      <p:sp>
        <p:nvSpPr>
          <p:cNvPr id="2" name="Content Placeholder 1"/>
          <p:cNvSpPr>
            <a:spLocks noGrp="1"/>
          </p:cNvSpPr>
          <p:nvPr>
            <p:ph sz="half" idx="1"/>
          </p:nvPr>
        </p:nvSpPr>
        <p:spPr/>
        <p:txBody>
          <a:bodyPr>
            <a:normAutofit fontScale="92500"/>
          </a:bodyPr>
          <a:lstStyle/>
          <a:p>
            <a:pPr>
              <a:spcBef>
                <a:spcPts val="838"/>
              </a:spcBef>
              <a:spcAft>
                <a:spcPct val="0"/>
              </a:spcAft>
            </a:pPr>
            <a:r>
              <a:rPr lang="en-US" dirty="0" smtClean="0">
                <a:latin typeface="Arial" charset="0"/>
              </a:rPr>
              <a:t>When A/FR is greater than 1, the student is spending more time in reviews than in compile and test.</a:t>
            </a:r>
          </a:p>
          <a:p>
            <a:pPr>
              <a:spcBef>
                <a:spcPts val="838"/>
              </a:spcBef>
              <a:spcAft>
                <a:spcPct val="0"/>
              </a:spcAft>
            </a:pPr>
            <a:r>
              <a:rPr lang="en-US" dirty="0" smtClean="0">
                <a:latin typeface="Arial" charset="0"/>
              </a:rPr>
              <a:t>The number of test defects is typically much lower for higher values of A/FR ( ≥ 2 is a good goal).  However, too high a value ( &gt;&gt; 10) could mean excessive time is being spent in reviews.</a:t>
            </a:r>
          </a:p>
          <a:p>
            <a:pPr>
              <a:spcBef>
                <a:spcPts val="838"/>
              </a:spcBef>
              <a:spcAft>
                <a:spcPct val="0"/>
              </a:spcAft>
            </a:pPr>
            <a:r>
              <a:rPr lang="en-US" dirty="0" smtClean="0">
                <a:latin typeface="Arial" charset="0"/>
              </a:rPr>
              <a:t>In this case the, student is approaching the goal of 2 or higher, but there is still room for improvement.</a:t>
            </a:r>
          </a:p>
          <a:p>
            <a:endParaRPr lang="en-US" dirty="0"/>
          </a:p>
        </p:txBody>
      </p:sp>
      <p:pic>
        <p:nvPicPr>
          <p:cNvPr id="3072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2538" y="5570295"/>
            <a:ext cx="2524125" cy="695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725"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638" y="1123951"/>
            <a:ext cx="3908516" cy="24978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0726" name="Group 1"/>
          <p:cNvGrpSpPr>
            <a:grpSpLocks/>
          </p:cNvGrpSpPr>
          <p:nvPr/>
        </p:nvGrpSpPr>
        <p:grpSpPr bwMode="auto">
          <a:xfrm>
            <a:off x="407987" y="3748148"/>
            <a:ext cx="3903663" cy="2477992"/>
            <a:chOff x="420688" y="3908425"/>
            <a:chExt cx="4114800" cy="2762250"/>
          </a:xfrm>
        </p:grpSpPr>
        <p:pic>
          <p:nvPicPr>
            <p:cNvPr id="30727"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688" y="3908425"/>
              <a:ext cx="4114800" cy="276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28" name="TextBox 6"/>
            <p:cNvSpPr txBox="1">
              <a:spLocks noChangeArrowheads="1"/>
            </p:cNvSpPr>
            <p:nvPr/>
          </p:nvSpPr>
          <p:spPr bwMode="auto">
            <a:xfrm>
              <a:off x="749829" y="6328414"/>
              <a:ext cx="3706630" cy="288393"/>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700" b="1" dirty="0"/>
                <a:t>1                  2                   3                  4                  5                   6                  7                  </a:t>
              </a:r>
              <a:r>
                <a:rPr lang="en-US" sz="800" b="1" dirty="0"/>
                <a:t>8</a:t>
              </a:r>
            </a:p>
            <a:p>
              <a:pPr algn="ctr" eaLnBrk="1" hangingPunct="1">
                <a:spcBef>
                  <a:spcPct val="0"/>
                </a:spcBef>
              </a:pPr>
              <a:r>
                <a:rPr lang="en-US" sz="800" b="1" dirty="0"/>
                <a:t>Program</a:t>
              </a:r>
            </a:p>
          </p:txBody>
        </p:sp>
      </p:grpSp>
    </p:spTree>
    <p:extLst>
      <p:ext uri="{BB962C8B-B14F-4D97-AF65-F5344CB8AC3E}">
        <p14:creationId xmlns:p14="http://schemas.microsoft.com/office/powerpoint/2010/main" val="3919957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a:latin typeface="Arial" charset="0"/>
              </a:rPr>
              <a:t>Lecture Topics</a:t>
            </a:r>
          </a:p>
        </p:txBody>
      </p:sp>
      <p:sp>
        <p:nvSpPr>
          <p:cNvPr id="4099" name="Rectangle 5"/>
          <p:cNvSpPr>
            <a:spLocks noGrp="1" noChangeArrowheads="1"/>
          </p:cNvSpPr>
          <p:nvPr>
            <p:ph idx="1"/>
          </p:nvPr>
        </p:nvSpPr>
        <p:spPr/>
        <p:txBody>
          <a:bodyPr/>
          <a:lstStyle/>
          <a:p>
            <a:pPr marL="0" indent="0" eaLnBrk="1" hangingPunct="1"/>
            <a:r>
              <a:rPr lang="en-US" b="1" dirty="0">
                <a:latin typeface="Arial" charset="0"/>
              </a:rPr>
              <a:t>Review of Process Improvement</a:t>
            </a:r>
          </a:p>
          <a:p>
            <a:pPr marL="0" indent="0" eaLnBrk="1" hangingPunct="1"/>
            <a:r>
              <a:rPr lang="en-US" b="1" dirty="0">
                <a:solidFill>
                  <a:srgbClr val="7F7F7F"/>
                </a:solidFill>
                <a:latin typeface="Arial" charset="0"/>
              </a:rPr>
              <a:t>Characterize and Analyze Current Performance </a:t>
            </a:r>
          </a:p>
          <a:p>
            <a:pPr marL="0" indent="0" eaLnBrk="1" hangingPunct="1"/>
            <a:r>
              <a:rPr lang="en-US" b="1" dirty="0">
                <a:solidFill>
                  <a:srgbClr val="7F7F7F"/>
                </a:solidFill>
                <a:latin typeface="Arial" charset="0"/>
              </a:rPr>
              <a:t>Understanding Root Causes</a:t>
            </a:r>
          </a:p>
          <a:p>
            <a:pPr marL="0" indent="0" eaLnBrk="1" hangingPunct="1"/>
            <a:r>
              <a:rPr lang="en-US" b="1" dirty="0">
                <a:solidFill>
                  <a:srgbClr val="7F7F7F"/>
                </a:solidFill>
                <a:latin typeface="Arial" charset="0"/>
              </a:rPr>
              <a:t>Improving Quality Performance</a:t>
            </a:r>
          </a:p>
        </p:txBody>
      </p:sp>
    </p:spTree>
    <p:extLst>
      <p:ext uri="{BB962C8B-B14F-4D97-AF65-F5344CB8AC3E}">
        <p14:creationId xmlns:p14="http://schemas.microsoft.com/office/powerpoint/2010/main" val="15464482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fontScale="90000"/>
          </a:bodyPr>
          <a:lstStyle/>
          <a:p>
            <a:r>
              <a:rPr lang="en-US" smtClean="0">
                <a:latin typeface="Arial" charset="0"/>
              </a:rPr>
              <a:t>What Does the Student Know About the Defects They Inject/Remove?</a:t>
            </a:r>
            <a:br>
              <a:rPr lang="en-US" smtClean="0">
                <a:latin typeface="Arial" charset="0"/>
              </a:rPr>
            </a:br>
            <a:endParaRPr lang="en-US">
              <a:latin typeface="Arial" charset="0"/>
            </a:endParaRPr>
          </a:p>
        </p:txBody>
      </p:sp>
      <p:sp>
        <p:nvSpPr>
          <p:cNvPr id="31747" name="Content Placeholder 2"/>
          <p:cNvSpPr>
            <a:spLocks noGrp="1"/>
          </p:cNvSpPr>
          <p:nvPr>
            <p:ph idx="1"/>
          </p:nvPr>
        </p:nvSpPr>
        <p:spPr/>
        <p:txBody>
          <a:bodyPr/>
          <a:lstStyle/>
          <a:p>
            <a:pPr marL="0" indent="0"/>
            <a:r>
              <a:rPr lang="en-US" dirty="0" smtClean="0">
                <a:latin typeface="Arial" charset="0"/>
              </a:rPr>
              <a:t>For the student to understand their defects, they need to be able </a:t>
            </a:r>
            <a:br>
              <a:rPr lang="en-US" dirty="0" smtClean="0">
                <a:latin typeface="Arial" charset="0"/>
              </a:rPr>
            </a:br>
            <a:r>
              <a:rPr lang="en-US" dirty="0" smtClean="0">
                <a:latin typeface="Arial" charset="0"/>
              </a:rPr>
              <a:t>to answer questions such as:</a:t>
            </a:r>
          </a:p>
          <a:p>
            <a:pPr marL="342900" lvl="2" indent="-165100">
              <a:spcBef>
                <a:spcPts val="0"/>
              </a:spcBef>
              <a:spcAft>
                <a:spcPts val="600"/>
              </a:spcAft>
              <a:buFont typeface="Arial" charset="0"/>
              <a:buChar char="•"/>
            </a:pPr>
            <a:r>
              <a:rPr lang="en-US" dirty="0" smtClean="0">
                <a:latin typeface="Arial" charset="0"/>
              </a:rPr>
              <a:t>What are the most common types of defects?</a:t>
            </a:r>
          </a:p>
          <a:p>
            <a:pPr marL="342900" lvl="2" indent="-165100">
              <a:spcBef>
                <a:spcPts val="0"/>
              </a:spcBef>
              <a:spcAft>
                <a:spcPts val="600"/>
              </a:spcAft>
              <a:buFont typeface="Arial" charset="0"/>
              <a:buChar char="•"/>
            </a:pPr>
            <a:r>
              <a:rPr lang="en-US" dirty="0" smtClean="0">
                <a:latin typeface="Arial" charset="0"/>
              </a:rPr>
              <a:t>Which defects cost the most? </a:t>
            </a:r>
          </a:p>
          <a:p>
            <a:pPr marL="342900" lvl="2" indent="-165100">
              <a:spcBef>
                <a:spcPts val="0"/>
              </a:spcBef>
              <a:spcAft>
                <a:spcPts val="600"/>
              </a:spcAft>
              <a:buFont typeface="Arial" charset="0"/>
              <a:buChar char="•"/>
            </a:pPr>
            <a:r>
              <a:rPr lang="en-US" dirty="0" smtClean="0">
                <a:latin typeface="Arial" charset="0"/>
              </a:rPr>
              <a:t>What types of defects are injected more often in the design and </a:t>
            </a:r>
            <a:br>
              <a:rPr lang="en-US" dirty="0" smtClean="0">
                <a:latin typeface="Arial" charset="0"/>
              </a:rPr>
            </a:br>
            <a:r>
              <a:rPr lang="en-US" dirty="0" smtClean="0">
                <a:latin typeface="Arial" charset="0"/>
              </a:rPr>
              <a:t>code phases? </a:t>
            </a:r>
          </a:p>
          <a:p>
            <a:pPr marL="342900" lvl="2" indent="-165100">
              <a:spcBef>
                <a:spcPts val="0"/>
              </a:spcBef>
              <a:spcAft>
                <a:spcPts val="600"/>
              </a:spcAft>
              <a:buFont typeface="Arial" charset="0"/>
              <a:buChar char="•"/>
            </a:pPr>
            <a:r>
              <a:rPr lang="en-US" dirty="0" smtClean="0">
                <a:latin typeface="Arial" charset="0"/>
              </a:rPr>
              <a:t>What types of defects are primarily removed in compile and test phases? </a:t>
            </a:r>
          </a:p>
          <a:p>
            <a:pPr marL="342900" lvl="2" indent="-165100">
              <a:spcBef>
                <a:spcPts val="0"/>
              </a:spcBef>
              <a:spcAft>
                <a:spcPts val="600"/>
              </a:spcAft>
              <a:buFont typeface="Arial" charset="0"/>
              <a:buChar char="•"/>
            </a:pPr>
            <a:r>
              <a:rPr lang="en-US" dirty="0" smtClean="0">
                <a:latin typeface="Arial" charset="0"/>
              </a:rPr>
              <a:t>What phase had the largest average fix time? </a:t>
            </a:r>
          </a:p>
          <a:p>
            <a:pPr marL="342900" lvl="2" indent="-165100">
              <a:spcBef>
                <a:spcPts val="0"/>
              </a:spcBef>
              <a:spcAft>
                <a:spcPts val="600"/>
              </a:spcAft>
              <a:buFont typeface="Arial" charset="0"/>
              <a:buChar char="•"/>
            </a:pPr>
            <a:r>
              <a:rPr lang="en-US" dirty="0" smtClean="0">
                <a:latin typeface="Arial" charset="0"/>
              </a:rPr>
              <a:t>What phase had the largest total fix time?</a:t>
            </a:r>
            <a:endParaRPr lang="en-US" dirty="0">
              <a:latin typeface="Arial" charset="0"/>
            </a:endParaRPr>
          </a:p>
        </p:txBody>
      </p:sp>
    </p:spTree>
    <p:extLst>
      <p:ext uri="{BB962C8B-B14F-4D97-AF65-F5344CB8AC3E}">
        <p14:creationId xmlns:p14="http://schemas.microsoft.com/office/powerpoint/2010/main" val="1181208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a:bodyPr>
          <a:lstStyle/>
          <a:p>
            <a:pPr eaLnBrk="1" hangingPunct="1"/>
            <a:r>
              <a:rPr lang="en-US" sz="2800">
                <a:latin typeface="Arial" charset="0"/>
              </a:rPr>
              <a:t>What Are the Most Common Types of Defects?</a:t>
            </a:r>
          </a:p>
        </p:txBody>
      </p:sp>
      <p:sp>
        <p:nvSpPr>
          <p:cNvPr id="2" name="Content Placeholder 1"/>
          <p:cNvSpPr>
            <a:spLocks noGrp="1"/>
          </p:cNvSpPr>
          <p:nvPr>
            <p:ph idx="1"/>
          </p:nvPr>
        </p:nvSpPr>
        <p:spPr/>
        <p:txBody>
          <a:bodyPr/>
          <a:lstStyle/>
          <a:p>
            <a:endParaRPr lang="en-US"/>
          </a:p>
        </p:txBody>
      </p:sp>
      <p:pic>
        <p:nvPicPr>
          <p:cNvPr id="3277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638" y="1123950"/>
            <a:ext cx="7142161" cy="4895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5550" y="1123950"/>
            <a:ext cx="1301750" cy="1543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72270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a:bodyPr>
          <a:lstStyle/>
          <a:p>
            <a:pPr eaLnBrk="1" hangingPunct="1"/>
            <a:r>
              <a:rPr lang="en-US" sz="2800">
                <a:latin typeface="Arial" charset="0"/>
              </a:rPr>
              <a:t>Which Defects Cost the Most?</a:t>
            </a:r>
          </a:p>
        </p:txBody>
      </p:sp>
      <p:pic>
        <p:nvPicPr>
          <p:cNvPr id="3379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725" y="1123950"/>
            <a:ext cx="7191375" cy="4914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9200" y="1123950"/>
            <a:ext cx="1301750" cy="1543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7755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pPr eaLnBrk="1" hangingPunct="1"/>
            <a:r>
              <a:rPr lang="en-US" sz="2800">
                <a:latin typeface="Arial" charset="0"/>
              </a:rPr>
              <a:t>What Types of Defects Are Injected Most in the Design and Code Phases?</a:t>
            </a:r>
          </a:p>
        </p:txBody>
      </p:sp>
      <p:pic>
        <p:nvPicPr>
          <p:cNvPr id="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01638" y="1123950"/>
            <a:ext cx="7129462" cy="4527147"/>
          </a:xfrm>
          <a:noFill/>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9200" y="1123950"/>
            <a:ext cx="1301750" cy="1543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6697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pPr eaLnBrk="1" hangingPunct="1"/>
            <a:r>
              <a:rPr lang="en-US" sz="2800">
                <a:latin typeface="Arial" charset="0"/>
              </a:rPr>
              <a:t>What Types of Defects Are Injected Most in the Design and Code Phases?</a:t>
            </a:r>
          </a:p>
        </p:txBody>
      </p:sp>
      <p:pic>
        <p:nvPicPr>
          <p:cNvPr id="11"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01638" y="1123950"/>
            <a:ext cx="7129462" cy="4527147"/>
          </a:xfrm>
          <a:noFill/>
        </p:spPr>
      </p:pic>
      <p:sp>
        <p:nvSpPr>
          <p:cNvPr id="12" name="Oval 9"/>
          <p:cNvSpPr>
            <a:spLocks noChangeArrowheads="1"/>
          </p:cNvSpPr>
          <p:nvPr/>
        </p:nvSpPr>
        <p:spPr bwMode="auto">
          <a:xfrm>
            <a:off x="2538413" y="4213225"/>
            <a:ext cx="577451" cy="519857"/>
          </a:xfrm>
          <a:prstGeom prst="ellipse">
            <a:avLst/>
          </a:prstGeom>
          <a:noFill/>
          <a:ln w="9525">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sp>
        <p:nvSpPr>
          <p:cNvPr id="13" name="Oval 9"/>
          <p:cNvSpPr>
            <a:spLocks noChangeArrowheads="1"/>
          </p:cNvSpPr>
          <p:nvPr/>
        </p:nvSpPr>
        <p:spPr bwMode="auto">
          <a:xfrm>
            <a:off x="3184526" y="3203576"/>
            <a:ext cx="524403" cy="479424"/>
          </a:xfrm>
          <a:prstGeom prst="ellipse">
            <a:avLst/>
          </a:prstGeom>
          <a:noFill/>
          <a:ln w="9525">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sp>
        <p:nvSpPr>
          <p:cNvPr id="14" name="Oval 9"/>
          <p:cNvSpPr>
            <a:spLocks noChangeArrowheads="1"/>
          </p:cNvSpPr>
          <p:nvPr/>
        </p:nvSpPr>
        <p:spPr bwMode="auto">
          <a:xfrm>
            <a:off x="3248026" y="4429125"/>
            <a:ext cx="409217" cy="303124"/>
          </a:xfrm>
          <a:prstGeom prst="ellipse">
            <a:avLst/>
          </a:prstGeom>
          <a:noFill/>
          <a:ln w="9525">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pic>
        <p:nvPicPr>
          <p:cNvPr id="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9200" y="1123950"/>
            <a:ext cx="1301750" cy="1543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690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normAutofit fontScale="90000"/>
          </a:bodyPr>
          <a:lstStyle/>
          <a:p>
            <a:r>
              <a:rPr lang="en-US" sz="2800">
                <a:latin typeface="Arial" charset="0"/>
              </a:rPr>
              <a:t>What Types of Defects Are Primarily Removed in Compile and Test Phases? </a:t>
            </a:r>
          </a:p>
        </p:txBody>
      </p:sp>
      <p:pic>
        <p:nvPicPr>
          <p:cNvPr id="11"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008856" y="1435894"/>
            <a:ext cx="7105650" cy="4305300"/>
          </a:xfrm>
          <a:noFill/>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9200" y="1123950"/>
            <a:ext cx="1301750" cy="1543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638" y="1123950"/>
            <a:ext cx="4784725" cy="3038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74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normAutofit fontScale="90000"/>
          </a:bodyPr>
          <a:lstStyle/>
          <a:p>
            <a:r>
              <a:rPr lang="en-US" sz="2800">
                <a:latin typeface="Arial" charset="0"/>
              </a:rPr>
              <a:t>What Types of Defects Are Primarily Removed in Compile and Test Phases? </a:t>
            </a:r>
          </a:p>
        </p:txBody>
      </p:sp>
      <p:pic>
        <p:nvPicPr>
          <p:cNvPr id="1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008856" y="1435894"/>
            <a:ext cx="7105650" cy="4305300"/>
          </a:xfrm>
          <a:noFill/>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9200" y="1123950"/>
            <a:ext cx="1301750" cy="1543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6" name="Group 5"/>
          <p:cNvGrpSpPr/>
          <p:nvPr/>
        </p:nvGrpSpPr>
        <p:grpSpPr>
          <a:xfrm>
            <a:off x="401638" y="1123951"/>
            <a:ext cx="4509741" cy="2863850"/>
            <a:chOff x="401638" y="1123950"/>
            <a:chExt cx="4784725" cy="3038475"/>
          </a:xfrm>
        </p:grpSpPr>
        <p:pic>
          <p:nvPicPr>
            <p:cNvPr id="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638" y="1123950"/>
              <a:ext cx="4784725" cy="3038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Oval 9"/>
            <p:cNvSpPr>
              <a:spLocks noChangeArrowheads="1"/>
            </p:cNvSpPr>
            <p:nvPr/>
          </p:nvSpPr>
          <p:spPr bwMode="auto">
            <a:xfrm>
              <a:off x="3602038" y="2514600"/>
              <a:ext cx="428625" cy="317500"/>
            </a:xfrm>
            <a:prstGeom prst="ellipse">
              <a:avLst/>
            </a:prstGeom>
            <a:noFill/>
            <a:ln w="9525">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sp>
          <p:nvSpPr>
            <p:cNvPr id="18" name="Oval 9"/>
            <p:cNvSpPr>
              <a:spLocks noChangeArrowheads="1"/>
            </p:cNvSpPr>
            <p:nvPr/>
          </p:nvSpPr>
          <p:spPr bwMode="auto">
            <a:xfrm>
              <a:off x="4035426" y="3322638"/>
              <a:ext cx="428625" cy="209550"/>
            </a:xfrm>
            <a:prstGeom prst="ellipse">
              <a:avLst/>
            </a:prstGeom>
            <a:noFill/>
            <a:ln w="9525">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grpSp>
      <p:sp>
        <p:nvSpPr>
          <p:cNvPr id="17" name="Oval 9"/>
          <p:cNvSpPr>
            <a:spLocks noChangeArrowheads="1"/>
          </p:cNvSpPr>
          <p:nvPr/>
        </p:nvSpPr>
        <p:spPr bwMode="auto">
          <a:xfrm>
            <a:off x="6678942" y="4716024"/>
            <a:ext cx="403992" cy="299253"/>
          </a:xfrm>
          <a:prstGeom prst="ellipse">
            <a:avLst/>
          </a:prstGeom>
          <a:noFill/>
          <a:ln w="9525">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spTree>
    <p:extLst>
      <p:ext uri="{BB962C8B-B14F-4D97-AF65-F5344CB8AC3E}">
        <p14:creationId xmlns:p14="http://schemas.microsoft.com/office/powerpoint/2010/main" val="446199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normAutofit fontScale="90000"/>
          </a:bodyPr>
          <a:lstStyle/>
          <a:p>
            <a:r>
              <a:rPr lang="en-US" sz="2800">
                <a:latin typeface="Arial" charset="0"/>
              </a:rPr>
              <a:t>What Had the Largest Average Fix Time? </a:t>
            </a:r>
            <a:br>
              <a:rPr lang="en-US" sz="2800">
                <a:latin typeface="Arial" charset="0"/>
              </a:rPr>
            </a:br>
            <a:r>
              <a:rPr lang="en-US" sz="2800">
                <a:latin typeface="Arial" charset="0"/>
              </a:rPr>
              <a:t>What Had the Largest Total Fix Time?</a:t>
            </a:r>
          </a:p>
        </p:txBody>
      </p:sp>
      <p:pic>
        <p:nvPicPr>
          <p:cNvPr id="9"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01637" y="1123950"/>
            <a:ext cx="5691177" cy="5080000"/>
          </a:xfrm>
          <a:noFill/>
        </p:spPr>
      </p:pic>
      <p:cxnSp>
        <p:nvCxnSpPr>
          <p:cNvPr id="38917" name="Straight Arrow Connector 11"/>
          <p:cNvCxnSpPr>
            <a:cxnSpLocks noChangeShapeType="1"/>
          </p:cNvCxnSpPr>
          <p:nvPr/>
        </p:nvCxnSpPr>
        <p:spPr bwMode="auto">
          <a:xfrm rot="10800000" flipH="1" flipV="1">
            <a:off x="6319838" y="3797300"/>
            <a:ext cx="895350" cy="884238"/>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arrow" w="med" len="med"/>
              </a14:hiddenLine>
            </a:ext>
          </a:extLst>
        </p:spPr>
      </p:cxnSp>
      <p:cxnSp>
        <p:nvCxnSpPr>
          <p:cNvPr id="38918" name="Straight Arrow Connector 15"/>
          <p:cNvCxnSpPr>
            <a:cxnSpLocks noChangeShapeType="1"/>
          </p:cNvCxnSpPr>
          <p:nvPr/>
        </p:nvCxnSpPr>
        <p:spPr bwMode="auto">
          <a:xfrm rot="10800000" flipH="1" flipV="1">
            <a:off x="6338888" y="5038725"/>
            <a:ext cx="871537" cy="836613"/>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arrow" w="med" len="med"/>
              </a14:hiddenLine>
            </a:ext>
          </a:extLst>
        </p:spPr>
      </p:cxnSp>
    </p:spTree>
    <p:extLst>
      <p:ext uri="{BB962C8B-B14F-4D97-AF65-F5344CB8AC3E}">
        <p14:creationId xmlns:p14="http://schemas.microsoft.com/office/powerpoint/2010/main" val="642053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normAutofit fontScale="90000"/>
          </a:bodyPr>
          <a:lstStyle/>
          <a:p>
            <a:r>
              <a:rPr lang="en-US" sz="2800">
                <a:latin typeface="Arial" charset="0"/>
              </a:rPr>
              <a:t>What Had the Largest Average Fix Time? </a:t>
            </a:r>
            <a:br>
              <a:rPr lang="en-US" sz="2800">
                <a:latin typeface="Arial" charset="0"/>
              </a:rPr>
            </a:br>
            <a:r>
              <a:rPr lang="en-US" sz="2800">
                <a:latin typeface="Arial" charset="0"/>
              </a:rPr>
              <a:t>What Had the Largest Total Fix Time?</a:t>
            </a:r>
          </a:p>
        </p:txBody>
      </p:sp>
      <p:pic>
        <p:nvPicPr>
          <p:cNvPr id="9"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01637" y="1123950"/>
            <a:ext cx="5691177" cy="5080000"/>
          </a:xfrm>
          <a:noFill/>
        </p:spPr>
      </p:pic>
      <p:cxnSp>
        <p:nvCxnSpPr>
          <p:cNvPr id="38917" name="Straight Arrow Connector 11"/>
          <p:cNvCxnSpPr>
            <a:cxnSpLocks noChangeShapeType="1"/>
          </p:cNvCxnSpPr>
          <p:nvPr/>
        </p:nvCxnSpPr>
        <p:spPr bwMode="auto">
          <a:xfrm rot="10800000" flipH="1" flipV="1">
            <a:off x="6319838" y="3797300"/>
            <a:ext cx="895350" cy="884238"/>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arrow" w="med" len="med"/>
              </a14:hiddenLine>
            </a:ext>
          </a:extLst>
        </p:spPr>
      </p:cxnSp>
      <p:cxnSp>
        <p:nvCxnSpPr>
          <p:cNvPr id="38918" name="Straight Arrow Connector 15"/>
          <p:cNvCxnSpPr>
            <a:cxnSpLocks noChangeShapeType="1"/>
          </p:cNvCxnSpPr>
          <p:nvPr/>
        </p:nvCxnSpPr>
        <p:spPr bwMode="auto">
          <a:xfrm rot="10800000" flipH="1" flipV="1">
            <a:off x="6338888" y="5038725"/>
            <a:ext cx="871537" cy="836613"/>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arrow" w="med" len="med"/>
              </a14:hiddenLine>
            </a:ext>
          </a:extLst>
        </p:spPr>
      </p:cxnSp>
      <p:sp>
        <p:nvSpPr>
          <p:cNvPr id="6" name="Text Placeholder 3"/>
          <p:cNvSpPr txBox="1">
            <a:spLocks/>
          </p:cNvSpPr>
          <p:nvPr/>
        </p:nvSpPr>
        <p:spPr>
          <a:xfrm>
            <a:off x="6357938" y="3503613"/>
            <a:ext cx="2090737" cy="688975"/>
          </a:xfrm>
          <a:prstGeom prst="rect">
            <a:avLst/>
          </a:prstGeom>
          <a:ln>
            <a:solidFill>
              <a:schemeClr val="bg1"/>
            </a:solidFill>
            <a:miter lim="800000"/>
            <a:headEnd/>
            <a:tailEnd/>
          </a:ln>
        </p:spPr>
        <p:txBody>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838"/>
              </a:spcBef>
              <a:spcAft>
                <a:spcPct val="0"/>
              </a:spcAft>
            </a:pPr>
            <a:r>
              <a:rPr lang="en-US" sz="1400" dirty="0" smtClean="0">
                <a:latin typeface="Arial" charset="0"/>
              </a:rPr>
              <a:t>Defects injected in DLD and removed in UT had largest average fix time</a:t>
            </a:r>
            <a:endParaRPr lang="en-US" sz="1400" dirty="0">
              <a:latin typeface="Arial" charset="0"/>
            </a:endParaRPr>
          </a:p>
        </p:txBody>
      </p:sp>
      <p:sp>
        <p:nvSpPr>
          <p:cNvPr id="7" name="Text Placeholder 3"/>
          <p:cNvSpPr txBox="1">
            <a:spLocks/>
          </p:cNvSpPr>
          <p:nvPr/>
        </p:nvSpPr>
        <p:spPr bwMode="gray">
          <a:xfrm>
            <a:off x="6376988" y="4762500"/>
            <a:ext cx="2024062" cy="654050"/>
          </a:xfrm>
          <a:prstGeom prst="rect">
            <a:avLst/>
          </a:prstGeom>
          <a:noFill/>
          <a:ln w="9525">
            <a:solidFill>
              <a:schemeClr val="bg1"/>
            </a:solidFill>
            <a:miter lim="800000"/>
            <a:headEnd/>
            <a:tailEnd/>
          </a:ln>
        </p:spPr>
        <p:txBody>
          <a:bodyPr lIns="0" tIns="0" rIns="0" bIns="0"/>
          <a:lstStyle/>
          <a:p>
            <a:pPr>
              <a:spcBef>
                <a:spcPct val="0"/>
              </a:spcBef>
              <a:spcAft>
                <a:spcPts val="0"/>
              </a:spcAft>
              <a:buSzPct val="70000"/>
              <a:defRPr/>
            </a:pPr>
            <a:r>
              <a:rPr lang="en-US" sz="1400" kern="0" dirty="0">
                <a:latin typeface="Arial"/>
                <a:ea typeface="+mn-ea"/>
                <a:cs typeface="Arial"/>
              </a:rPr>
              <a:t>Defects injected in CODE and removed in UT had largest total fix time</a:t>
            </a:r>
          </a:p>
        </p:txBody>
      </p:sp>
      <p:sp>
        <p:nvSpPr>
          <p:cNvPr id="8" name="Oval 7"/>
          <p:cNvSpPr>
            <a:spLocks noChangeArrowheads="1"/>
          </p:cNvSpPr>
          <p:nvPr/>
        </p:nvSpPr>
        <p:spPr bwMode="auto">
          <a:xfrm>
            <a:off x="4005263" y="4500563"/>
            <a:ext cx="428625" cy="276225"/>
          </a:xfrm>
          <a:prstGeom prst="ellipse">
            <a:avLst/>
          </a:prstGeom>
          <a:noFill/>
          <a:ln w="9525">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sp>
        <p:nvSpPr>
          <p:cNvPr id="10" name="Oval 9"/>
          <p:cNvSpPr>
            <a:spLocks noChangeArrowheads="1"/>
          </p:cNvSpPr>
          <p:nvPr/>
        </p:nvSpPr>
        <p:spPr bwMode="auto">
          <a:xfrm>
            <a:off x="4027488" y="4186238"/>
            <a:ext cx="428625" cy="276225"/>
          </a:xfrm>
          <a:prstGeom prst="ellipse">
            <a:avLst/>
          </a:prstGeom>
          <a:noFill/>
          <a:ln w="9525">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cxnSp>
        <p:nvCxnSpPr>
          <p:cNvPr id="11" name="Straight Arrow Connector 11"/>
          <p:cNvCxnSpPr>
            <a:cxnSpLocks noChangeShapeType="1"/>
            <a:stCxn id="6" idx="1"/>
          </p:cNvCxnSpPr>
          <p:nvPr/>
        </p:nvCxnSpPr>
        <p:spPr bwMode="auto">
          <a:xfrm>
            <a:off x="6357938" y="3848100"/>
            <a:ext cx="895350" cy="884238"/>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type="arrow" w="med" len="med"/>
              </a14:hiddenLine>
            </a:ext>
          </a:extLst>
        </p:spPr>
      </p:cxnSp>
      <p:cxnSp>
        <p:nvCxnSpPr>
          <p:cNvPr id="12" name="Straight Arrow Connector 13"/>
          <p:cNvCxnSpPr>
            <a:cxnSpLocks noChangeShapeType="1"/>
            <a:endCxn id="10" idx="6"/>
          </p:cNvCxnSpPr>
          <p:nvPr/>
        </p:nvCxnSpPr>
        <p:spPr bwMode="auto">
          <a:xfrm rot="10800000" flipV="1">
            <a:off x="4456113" y="3848100"/>
            <a:ext cx="1843087" cy="476250"/>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13" name="Straight Arrow Connector 17"/>
          <p:cNvCxnSpPr>
            <a:cxnSpLocks noChangeShapeType="1"/>
            <a:endCxn id="8" idx="6"/>
          </p:cNvCxnSpPr>
          <p:nvPr/>
        </p:nvCxnSpPr>
        <p:spPr bwMode="auto">
          <a:xfrm rot="10800000">
            <a:off x="4433888" y="4638675"/>
            <a:ext cx="1876425" cy="441325"/>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1423106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US" sz="2000" dirty="0">
                <a:latin typeface="Arial" charset="0"/>
              </a:rPr>
              <a:t>Now that we have taken a journey through the data:</a:t>
            </a:r>
          </a:p>
          <a:p>
            <a:pPr marL="342900" lvl="1" indent="-152400">
              <a:buFontTx/>
              <a:buChar char="•"/>
            </a:pPr>
            <a:r>
              <a:rPr lang="en-US" sz="2000" dirty="0">
                <a:latin typeface="Arial" charset="0"/>
              </a:rPr>
              <a:t>Where can they improve?</a:t>
            </a:r>
          </a:p>
          <a:p>
            <a:pPr marL="342900" lvl="1" indent="-152400">
              <a:buFontTx/>
              <a:buChar char="•"/>
            </a:pPr>
            <a:r>
              <a:rPr lang="en-US" sz="2000" dirty="0">
                <a:latin typeface="Arial" charset="0"/>
              </a:rPr>
              <a:t>What issues are affecting them?</a:t>
            </a:r>
          </a:p>
          <a:p>
            <a:pPr marL="342900" lvl="1" indent="-152400">
              <a:buFontTx/>
              <a:buChar char="•"/>
            </a:pPr>
            <a:r>
              <a:rPr lang="en-US" sz="2000" dirty="0">
                <a:latin typeface="Arial" charset="0"/>
              </a:rPr>
              <a:t>How could they address these issues?</a:t>
            </a:r>
          </a:p>
          <a:p>
            <a:pPr marL="342900" lvl="1" indent="-152400">
              <a:buFontTx/>
              <a:buChar char="•"/>
            </a:pPr>
            <a:r>
              <a:rPr lang="en-US" sz="2000" dirty="0">
                <a:latin typeface="Arial" charset="0"/>
              </a:rPr>
              <a:t>How could they improve?</a:t>
            </a:r>
          </a:p>
          <a:p>
            <a:pPr marL="342900" lvl="1" indent="-152400">
              <a:buFontTx/>
              <a:buChar char="•"/>
            </a:pPr>
            <a:r>
              <a:rPr lang="en-US" sz="2000" dirty="0">
                <a:latin typeface="Arial" charset="0"/>
              </a:rPr>
              <a:t>What can they do different?</a:t>
            </a:r>
          </a:p>
          <a:p>
            <a:pPr marL="342900" lvl="1" indent="-152400">
              <a:buFontTx/>
              <a:buChar char="•"/>
            </a:pPr>
            <a:r>
              <a:rPr lang="en-US" sz="2000" dirty="0">
                <a:latin typeface="Arial" charset="0"/>
              </a:rPr>
              <a:t>Why should they change?</a:t>
            </a:r>
          </a:p>
          <a:p>
            <a:pPr marL="342900" lvl="1" indent="-152400">
              <a:buFontTx/>
              <a:buChar char="•"/>
            </a:pPr>
            <a:r>
              <a:rPr lang="en-US" sz="2000" dirty="0">
                <a:latin typeface="Arial" charset="0"/>
              </a:rPr>
              <a:t>What are the root causes?</a:t>
            </a:r>
          </a:p>
          <a:p>
            <a:endParaRPr lang="en-US" sz="2000" dirty="0">
              <a:latin typeface="Arial" charset="0"/>
            </a:endParaRPr>
          </a:p>
          <a:p>
            <a:r>
              <a:rPr lang="en-US" sz="2000" b="1" dirty="0">
                <a:latin typeface="Arial" charset="0"/>
              </a:rPr>
              <a:t>HOW DOES THE DATA SUPPORT YOUR ANSWERS</a:t>
            </a:r>
            <a:r>
              <a:rPr lang="en-US" sz="2000" b="1" dirty="0" smtClean="0">
                <a:latin typeface="Arial" charset="0"/>
              </a:rPr>
              <a:t>?</a:t>
            </a:r>
            <a:endParaRPr lang="en-US" sz="2000" b="1" dirty="0">
              <a:latin typeface="Arial" charset="0"/>
            </a:endParaRPr>
          </a:p>
        </p:txBody>
      </p:sp>
      <p:sp>
        <p:nvSpPr>
          <p:cNvPr id="40962" name="Title 1"/>
          <p:cNvSpPr>
            <a:spLocks noGrp="1"/>
          </p:cNvSpPr>
          <p:nvPr>
            <p:ph type="title"/>
          </p:nvPr>
        </p:nvSpPr>
        <p:spPr/>
        <p:txBody>
          <a:bodyPr>
            <a:normAutofit/>
          </a:bodyPr>
          <a:lstStyle/>
          <a:p>
            <a:pPr marL="342900" indent="-342900"/>
            <a:r>
              <a:rPr lang="en-US" sz="2800">
                <a:latin typeface="Arial" charset="0"/>
              </a:rPr>
              <a:t>Generate Process Improvement Proposals (PIPs)</a:t>
            </a:r>
          </a:p>
        </p:txBody>
      </p:sp>
      <p:pic>
        <p:nvPicPr>
          <p:cNvPr id="40964" name="Picture 4" descr="C:\Documents and Settings\tchick\Local Settings\Temporary Internet Files\Content.IE5\6TCFAPSX\MCBD04912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1638" y="1123951"/>
            <a:ext cx="2701189" cy="3371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6880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atin typeface="Arial" charset="0"/>
              </a:rPr>
              <a:t>Review of Process Improvement</a:t>
            </a:r>
          </a:p>
        </p:txBody>
      </p:sp>
      <p:sp>
        <p:nvSpPr>
          <p:cNvPr id="5123" name="Rectangle 3"/>
          <p:cNvSpPr>
            <a:spLocks noGrp="1" noChangeArrowheads="1"/>
          </p:cNvSpPr>
          <p:nvPr>
            <p:ph idx="1"/>
          </p:nvPr>
        </p:nvSpPr>
        <p:spPr/>
        <p:txBody>
          <a:bodyPr/>
          <a:lstStyle/>
          <a:p>
            <a:pPr marL="0" indent="0" eaLnBrk="1" hangingPunct="1"/>
            <a:r>
              <a:rPr lang="en-US">
                <a:latin typeface="Arial" charset="0"/>
              </a:rPr>
              <a:t>From the Planning presentation, recall that the steps are to measure, analyze, and improve. </a:t>
            </a:r>
          </a:p>
          <a:p>
            <a:pPr marL="0" indent="0" eaLnBrk="1" hangingPunct="1"/>
            <a:r>
              <a:rPr lang="en-US">
                <a:latin typeface="Arial" charset="0"/>
              </a:rPr>
              <a:t>We will apply the following performance improvement steps</a:t>
            </a:r>
          </a:p>
          <a:p>
            <a:pPr lvl="1" eaLnBrk="1" hangingPunct="1"/>
            <a:r>
              <a:rPr lang="en-US">
                <a:latin typeface="Arial" charset="0"/>
              </a:rPr>
              <a:t>Characterize and analyze current performance</a:t>
            </a:r>
          </a:p>
          <a:p>
            <a:pPr lvl="1" eaLnBrk="1" hangingPunct="1"/>
            <a:r>
              <a:rPr lang="en-US">
                <a:latin typeface="Arial" charset="0"/>
              </a:rPr>
              <a:t>Generate process improvement proposals (PIPs)</a:t>
            </a:r>
          </a:p>
          <a:p>
            <a:pPr lvl="1" eaLnBrk="1" hangingPunct="1"/>
            <a:r>
              <a:rPr lang="en-US">
                <a:latin typeface="Arial" charset="0"/>
              </a:rPr>
              <a:t>Set performance goals</a:t>
            </a:r>
          </a:p>
          <a:p>
            <a:pPr lvl="1" eaLnBrk="1" hangingPunct="1"/>
            <a:r>
              <a:rPr lang="en-US">
                <a:latin typeface="Arial" charset="0"/>
              </a:rPr>
              <a:t>Evaluate and select PIPs for implementation</a:t>
            </a:r>
          </a:p>
          <a:p>
            <a:pPr lvl="1" eaLnBrk="1" hangingPunct="1"/>
            <a:r>
              <a:rPr lang="en-US">
                <a:latin typeface="Arial" charset="0"/>
              </a:rPr>
              <a:t>Implement PIPs</a:t>
            </a:r>
          </a:p>
          <a:p>
            <a:pPr lvl="1" eaLnBrk="1" hangingPunct="1"/>
            <a:r>
              <a:rPr lang="en-US">
                <a:latin typeface="Arial" charset="0"/>
              </a:rPr>
              <a:t>Gather more data and evaluate the results</a:t>
            </a:r>
          </a:p>
        </p:txBody>
      </p:sp>
    </p:spTree>
    <p:extLst>
      <p:ext uri="{BB962C8B-B14F-4D97-AF65-F5344CB8AC3E}">
        <p14:creationId xmlns:p14="http://schemas.microsoft.com/office/powerpoint/2010/main" val="1400326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normAutofit/>
          </a:bodyPr>
          <a:lstStyle/>
          <a:p>
            <a:r>
              <a:rPr lang="en-US">
                <a:latin typeface="Arial" charset="0"/>
              </a:rPr>
              <a:t>Example PIPs</a:t>
            </a:r>
          </a:p>
        </p:txBody>
      </p:sp>
      <p:sp>
        <p:nvSpPr>
          <p:cNvPr id="41987" name="Content Placeholder 2"/>
          <p:cNvSpPr>
            <a:spLocks noGrp="1"/>
          </p:cNvSpPr>
          <p:nvPr>
            <p:ph idx="1"/>
          </p:nvPr>
        </p:nvSpPr>
        <p:spPr/>
        <p:txBody>
          <a:bodyPr/>
          <a:lstStyle/>
          <a:p>
            <a:pPr marL="342900" indent="-342900">
              <a:buFontTx/>
              <a:buAutoNum type="arabicPeriod"/>
            </a:pPr>
            <a:r>
              <a:rPr lang="en-US" dirty="0">
                <a:latin typeface="Arial" charset="0"/>
              </a:rPr>
              <a:t>Process yield has been declining over the last two programs, which will lead to more defects being found in test.  To improve process yield, focus on improving the code review phase yield as it is only 37.5%. Try reviewing at a slower pace and take a break between the code and code review phase.</a:t>
            </a:r>
          </a:p>
          <a:p>
            <a:pPr marL="342900" indent="-342900">
              <a:buFontTx/>
              <a:buAutoNum type="arabicPeriod"/>
            </a:pPr>
            <a:r>
              <a:rPr lang="en-US" dirty="0">
                <a:latin typeface="Arial" charset="0"/>
              </a:rPr>
              <a:t>Review type 70 &amp; 80 defects in the defect log and update review checklists to find and fix defects prior to test. They are the most costly and they are currently making it through to the failure phases.</a:t>
            </a:r>
          </a:p>
          <a:p>
            <a:pPr marL="342900" indent="-342900">
              <a:buFontTx/>
              <a:buAutoNum type="arabicPeriod"/>
            </a:pPr>
            <a:r>
              <a:rPr lang="en-US" dirty="0">
                <a:latin typeface="Arial" charset="0"/>
              </a:rPr>
              <a:t>Implement design verification techniques to improve the effectiveness of design reviews and reduce the number of defects making it into test.</a:t>
            </a:r>
          </a:p>
        </p:txBody>
      </p:sp>
    </p:spTree>
    <p:extLst>
      <p:ext uri="{BB962C8B-B14F-4D97-AF65-F5344CB8AC3E}">
        <p14:creationId xmlns:p14="http://schemas.microsoft.com/office/powerpoint/2010/main" val="814681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Review of Process Improvement</a:t>
            </a:r>
            <a:endParaRPr lang="en-US"/>
          </a:p>
        </p:txBody>
      </p:sp>
      <p:sp>
        <p:nvSpPr>
          <p:cNvPr id="43011" name="Rectangle 3"/>
          <p:cNvSpPr>
            <a:spLocks noGrp="1" noChangeArrowheads="1"/>
          </p:cNvSpPr>
          <p:nvPr>
            <p:ph idx="1"/>
          </p:nvPr>
        </p:nvSpPr>
        <p:spPr/>
        <p:txBody>
          <a:bodyPr/>
          <a:lstStyle/>
          <a:p>
            <a:r>
              <a:rPr lang="en-US" smtClean="0"/>
              <a:t>From the Planning presentation, recall that the steps are to measure, analyze, and improve. </a:t>
            </a:r>
          </a:p>
          <a:p>
            <a:r>
              <a:rPr lang="en-US" smtClean="0"/>
              <a:t>We will apply the following performance improvement steps</a:t>
            </a:r>
          </a:p>
          <a:p>
            <a:pPr lvl="1"/>
            <a:r>
              <a:rPr lang="en-US" smtClean="0"/>
              <a:t>Characterize and analyze current performance</a:t>
            </a:r>
          </a:p>
          <a:p>
            <a:pPr lvl="1"/>
            <a:r>
              <a:rPr lang="en-US" smtClean="0"/>
              <a:t>Generate Process Improvement Proposals (PIPs)</a:t>
            </a:r>
          </a:p>
          <a:p>
            <a:pPr lvl="1"/>
            <a:r>
              <a:rPr lang="en-US" smtClean="0"/>
              <a:t>Set performance goals</a:t>
            </a:r>
          </a:p>
          <a:p>
            <a:pPr lvl="1"/>
            <a:r>
              <a:rPr lang="en-US" smtClean="0"/>
              <a:t>Evaluate and select PIPs for implementation</a:t>
            </a:r>
          </a:p>
          <a:p>
            <a:pPr lvl="1"/>
            <a:r>
              <a:rPr lang="en-US" smtClean="0"/>
              <a:t>Implement PIPs</a:t>
            </a:r>
          </a:p>
          <a:p>
            <a:pPr lvl="1"/>
            <a:r>
              <a:rPr lang="en-US" smtClean="0"/>
              <a:t>Gather more data and evaluate the results</a:t>
            </a:r>
            <a:endParaRPr lang="en-US"/>
          </a:p>
        </p:txBody>
      </p:sp>
      <p:sp>
        <p:nvSpPr>
          <p:cNvPr id="43012" name="Line 4"/>
          <p:cNvSpPr>
            <a:spLocks noChangeShapeType="1"/>
          </p:cNvSpPr>
          <p:nvPr/>
        </p:nvSpPr>
        <p:spPr bwMode="auto">
          <a:xfrm>
            <a:off x="-115887" y="3257550"/>
            <a:ext cx="635000" cy="0"/>
          </a:xfrm>
          <a:prstGeom prst="line">
            <a:avLst/>
          </a:prstGeom>
          <a:noFill/>
          <a:ln w="76200" cap="rnd">
            <a:solidFill>
              <a:schemeClr val="tx2"/>
            </a:solidFill>
            <a:round/>
            <a:headEnd/>
            <a:tailEnd type="triangle" w="med" len="me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Tree>
    <p:extLst>
      <p:ext uri="{BB962C8B-B14F-4D97-AF65-F5344CB8AC3E}">
        <p14:creationId xmlns:p14="http://schemas.microsoft.com/office/powerpoint/2010/main" val="880628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normAutofit/>
          </a:bodyPr>
          <a:lstStyle/>
          <a:p>
            <a:pPr marL="342900" indent="-342900"/>
            <a:r>
              <a:rPr lang="en-US" sz="2800">
                <a:latin typeface="Arial" charset="0"/>
              </a:rPr>
              <a:t>Set Performance Goals</a:t>
            </a:r>
          </a:p>
        </p:txBody>
      </p:sp>
      <p:sp>
        <p:nvSpPr>
          <p:cNvPr id="2" name="Content Placeholder 1"/>
          <p:cNvSpPr>
            <a:spLocks noGrp="1"/>
          </p:cNvSpPr>
          <p:nvPr>
            <p:ph sz="half" idx="1"/>
          </p:nvPr>
        </p:nvSpPr>
        <p:spPr/>
        <p:txBody>
          <a:bodyPr/>
          <a:lstStyle/>
          <a:p>
            <a:r>
              <a:rPr lang="en-US" sz="2400" dirty="0">
                <a:latin typeface="Arial" charset="0"/>
              </a:rPr>
              <a:t>What quality goals should the student consider for next time?</a:t>
            </a:r>
          </a:p>
          <a:p>
            <a:r>
              <a:rPr lang="en-US" sz="2400" dirty="0">
                <a:latin typeface="Arial" charset="0"/>
              </a:rPr>
              <a:t>How can the student change their process to meet the new quality goals</a:t>
            </a:r>
            <a:r>
              <a:rPr lang="en-US" sz="2400" dirty="0" smtClean="0">
                <a:latin typeface="Arial" charset="0"/>
              </a:rPr>
              <a:t>?</a:t>
            </a:r>
            <a:endParaRPr lang="en-US" sz="2400" dirty="0">
              <a:latin typeface="Arial" charset="0"/>
            </a:endParaRPr>
          </a:p>
        </p:txBody>
      </p:sp>
      <p:pic>
        <p:nvPicPr>
          <p:cNvPr id="44036" name="Picture 2" descr="C:\Documents and Settings\tchick\Local Settings\Temporary Internet Files\Content.IE5\IJOLA5U7\MCj0233301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1638" y="1123950"/>
            <a:ext cx="4049248" cy="410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789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normAutofit/>
          </a:bodyPr>
          <a:lstStyle/>
          <a:p>
            <a:r>
              <a:rPr lang="en-US">
                <a:latin typeface="Arial" charset="0"/>
              </a:rPr>
              <a:t>A Quality Goal Consideration</a:t>
            </a:r>
          </a:p>
        </p:txBody>
      </p:sp>
      <p:sp>
        <p:nvSpPr>
          <p:cNvPr id="2" name="Content Placeholder 1"/>
          <p:cNvSpPr>
            <a:spLocks noGrp="1"/>
          </p:cNvSpPr>
          <p:nvPr>
            <p:ph sz="half" idx="1"/>
          </p:nvPr>
        </p:nvSpPr>
        <p:spPr/>
        <p:txBody>
          <a:bodyPr/>
          <a:lstStyle/>
          <a:p>
            <a:r>
              <a:rPr lang="en-US" dirty="0">
                <a:latin typeface="Arial" charset="0"/>
              </a:rPr>
              <a:t>Quality Goal: Increase Process Yield to 60%</a:t>
            </a:r>
          </a:p>
          <a:p>
            <a:pPr lvl="1">
              <a:buFontTx/>
              <a:buChar char="•"/>
            </a:pPr>
            <a:r>
              <a:rPr lang="en-US" dirty="0">
                <a:latin typeface="Arial" charset="0"/>
              </a:rPr>
              <a:t>Current Yield = 50%</a:t>
            </a:r>
          </a:p>
          <a:p>
            <a:pPr lvl="1">
              <a:buFontTx/>
              <a:buChar char="•"/>
            </a:pPr>
            <a:r>
              <a:rPr lang="en-US" dirty="0">
                <a:latin typeface="Arial" charset="0"/>
              </a:rPr>
              <a:t>Desired Yield = 60</a:t>
            </a:r>
            <a:r>
              <a:rPr lang="en-US" dirty="0" smtClean="0">
                <a:latin typeface="Arial" charset="0"/>
              </a:rPr>
              <a:t>%</a:t>
            </a:r>
            <a:endParaRPr lang="en-US" dirty="0">
              <a:latin typeface="Arial" charset="0"/>
            </a:endParaRPr>
          </a:p>
          <a:p>
            <a:r>
              <a:rPr lang="en-US" dirty="0">
                <a:latin typeface="Arial" charset="0"/>
              </a:rPr>
              <a:t>How can the process be changed to meet the new quality goals?</a:t>
            </a:r>
          </a:p>
          <a:p>
            <a:pPr lvl="1"/>
            <a:r>
              <a:rPr lang="en-US" dirty="0">
                <a:latin typeface="Arial" charset="0"/>
              </a:rPr>
              <a:t>Improve Code Review </a:t>
            </a:r>
            <a:r>
              <a:rPr lang="en-US" dirty="0" smtClean="0">
                <a:latin typeface="Arial" charset="0"/>
              </a:rPr>
              <a:t>effectiveness</a:t>
            </a:r>
            <a:endParaRPr lang="en-US" dirty="0">
              <a:latin typeface="Arial" charset="0"/>
            </a:endParaRPr>
          </a:p>
        </p:txBody>
      </p:sp>
      <p:pic>
        <p:nvPicPr>
          <p:cNvPr id="5" name="Picture 5" descr="C:\Documents and Settings\tchick\Local Settings\Temporary Internet Files\Content.IE5\6TCFAPSX\MCBD07569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8250" y="4505325"/>
            <a:ext cx="2200275" cy="169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506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638" y="1123949"/>
            <a:ext cx="4081462" cy="33591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spTree>
    <p:extLst>
      <p:ext uri="{BB962C8B-B14F-4D97-AF65-F5344CB8AC3E}">
        <p14:creationId xmlns:p14="http://schemas.microsoft.com/office/powerpoint/2010/main" val="1469931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atin typeface="Arial" charset="0"/>
              </a:rPr>
              <a:t>Review of Process Improvement</a:t>
            </a:r>
          </a:p>
        </p:txBody>
      </p:sp>
      <p:sp>
        <p:nvSpPr>
          <p:cNvPr id="46083" name="Rectangle 3"/>
          <p:cNvSpPr>
            <a:spLocks noGrp="1" noChangeArrowheads="1"/>
          </p:cNvSpPr>
          <p:nvPr>
            <p:ph idx="1"/>
          </p:nvPr>
        </p:nvSpPr>
        <p:spPr/>
        <p:txBody>
          <a:bodyPr/>
          <a:lstStyle/>
          <a:p>
            <a:pPr marL="0" indent="0" eaLnBrk="1" hangingPunct="1"/>
            <a:r>
              <a:rPr lang="en-US">
                <a:latin typeface="Arial" charset="0"/>
              </a:rPr>
              <a:t>From the Planning presentation, recall that the steps are to measure, analyze, and improve. </a:t>
            </a:r>
          </a:p>
          <a:p>
            <a:pPr marL="0" indent="0" eaLnBrk="1" hangingPunct="1"/>
            <a:r>
              <a:rPr lang="en-US">
                <a:latin typeface="Arial" charset="0"/>
              </a:rPr>
              <a:t>We will apply the following performance improvement steps</a:t>
            </a:r>
          </a:p>
          <a:p>
            <a:pPr lvl="1" eaLnBrk="1" hangingPunct="1"/>
            <a:r>
              <a:rPr lang="en-US">
                <a:latin typeface="Arial" charset="0"/>
              </a:rPr>
              <a:t>Characterize and analyze current performance</a:t>
            </a:r>
          </a:p>
          <a:p>
            <a:pPr lvl="1" eaLnBrk="1" hangingPunct="1"/>
            <a:r>
              <a:rPr lang="en-US">
                <a:latin typeface="Arial" charset="0"/>
              </a:rPr>
              <a:t>Generate Process Improvement Proposals (PIPs)</a:t>
            </a:r>
          </a:p>
          <a:p>
            <a:pPr lvl="1" eaLnBrk="1" hangingPunct="1"/>
            <a:r>
              <a:rPr lang="en-US">
                <a:latin typeface="Arial" charset="0"/>
              </a:rPr>
              <a:t>Set performance goals</a:t>
            </a:r>
          </a:p>
          <a:p>
            <a:pPr lvl="1" eaLnBrk="1" hangingPunct="1"/>
            <a:r>
              <a:rPr lang="en-US">
                <a:latin typeface="Arial" charset="0"/>
              </a:rPr>
              <a:t>Evaluate and select PIPs for implementation</a:t>
            </a:r>
          </a:p>
          <a:p>
            <a:pPr lvl="1" eaLnBrk="1" hangingPunct="1"/>
            <a:r>
              <a:rPr lang="en-US">
                <a:latin typeface="Arial" charset="0"/>
              </a:rPr>
              <a:t>Implement PIPs</a:t>
            </a:r>
          </a:p>
          <a:p>
            <a:pPr lvl="1" eaLnBrk="1" hangingPunct="1"/>
            <a:r>
              <a:rPr lang="en-US">
                <a:latin typeface="Arial" charset="0"/>
              </a:rPr>
              <a:t>Gather more data and evaluate the results</a:t>
            </a:r>
          </a:p>
        </p:txBody>
      </p:sp>
      <p:sp>
        <p:nvSpPr>
          <p:cNvPr id="46084" name="Line 4"/>
          <p:cNvSpPr>
            <a:spLocks noChangeShapeType="1"/>
          </p:cNvSpPr>
          <p:nvPr/>
        </p:nvSpPr>
        <p:spPr bwMode="auto">
          <a:xfrm>
            <a:off x="-122237" y="3656013"/>
            <a:ext cx="635000" cy="0"/>
          </a:xfrm>
          <a:prstGeom prst="line">
            <a:avLst/>
          </a:prstGeom>
          <a:noFill/>
          <a:ln w="76200" cap="rnd">
            <a:solidFill>
              <a:schemeClr val="tx2"/>
            </a:solidFill>
            <a:round/>
            <a:headEnd/>
            <a:tailEnd type="triangle" w="med" len="me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Tree>
    <p:extLst>
      <p:ext uri="{BB962C8B-B14F-4D97-AF65-F5344CB8AC3E}">
        <p14:creationId xmlns:p14="http://schemas.microsoft.com/office/powerpoint/2010/main" val="4099576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01934" y="228988"/>
            <a:ext cx="8310266" cy="799712"/>
          </a:xfrm>
        </p:spPr>
        <p:txBody>
          <a:bodyPr>
            <a:normAutofit/>
          </a:bodyPr>
          <a:lstStyle/>
          <a:p>
            <a:r>
              <a:rPr lang="en-US" dirty="0">
                <a:latin typeface="Arial" charset="0"/>
              </a:rPr>
              <a:t>Which PIPs Could Improve Code Review Effectiveness?</a:t>
            </a:r>
          </a:p>
        </p:txBody>
      </p:sp>
      <p:sp>
        <p:nvSpPr>
          <p:cNvPr id="47107" name="Content Placeholder 2"/>
          <p:cNvSpPr>
            <a:spLocks noGrp="1"/>
          </p:cNvSpPr>
          <p:nvPr>
            <p:ph idx="1"/>
          </p:nvPr>
        </p:nvSpPr>
        <p:spPr/>
        <p:txBody>
          <a:bodyPr/>
          <a:lstStyle/>
          <a:p>
            <a:pPr marL="342900" indent="-342900">
              <a:buFontTx/>
              <a:buAutoNum type="arabicPeriod"/>
            </a:pPr>
            <a:r>
              <a:rPr lang="en-US" dirty="0">
                <a:latin typeface="Arial" charset="0"/>
              </a:rPr>
              <a:t>Process yield has been declining over the last two programs, which will lead to more defects being found in test.  To improve process yield, focus on improving the code review phase yield as it is only 37.5%. Try reviewing at a slower pace and take a break between the code and code review phase.</a:t>
            </a:r>
          </a:p>
          <a:p>
            <a:pPr marL="342900" indent="-342900">
              <a:buFontTx/>
              <a:buAutoNum type="arabicPeriod"/>
            </a:pPr>
            <a:r>
              <a:rPr lang="en-US" dirty="0">
                <a:latin typeface="Arial" charset="0"/>
              </a:rPr>
              <a:t>Review type 70 &amp; 80 defects in the defect log and update review checklists to find and fix defects prior to test. They are the most costly and they are currently making it through to the failure phases.</a:t>
            </a:r>
          </a:p>
          <a:p>
            <a:pPr marL="342900" indent="-342900">
              <a:buFontTx/>
              <a:buAutoNum type="arabicPeriod"/>
            </a:pPr>
            <a:r>
              <a:rPr lang="en-US" dirty="0">
                <a:latin typeface="Arial" charset="0"/>
              </a:rPr>
              <a:t>Implement design verification techniques to improve the effectives of design reviews and reduce the number of defects making it into test.</a:t>
            </a:r>
          </a:p>
        </p:txBody>
      </p:sp>
    </p:spTree>
    <p:extLst>
      <p:ext uri="{BB962C8B-B14F-4D97-AF65-F5344CB8AC3E}">
        <p14:creationId xmlns:p14="http://schemas.microsoft.com/office/powerpoint/2010/main" val="2712243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01934" y="228988"/>
            <a:ext cx="8310266" cy="799712"/>
          </a:xfrm>
        </p:spPr>
        <p:txBody>
          <a:bodyPr>
            <a:normAutofit/>
          </a:bodyPr>
          <a:lstStyle/>
          <a:p>
            <a:r>
              <a:rPr lang="en-US" dirty="0">
                <a:latin typeface="Arial" charset="0"/>
              </a:rPr>
              <a:t>Which PIPs Could Improve Code Review Effectiveness?</a:t>
            </a:r>
          </a:p>
        </p:txBody>
      </p:sp>
      <p:sp>
        <p:nvSpPr>
          <p:cNvPr id="48131" name="Content Placeholder 2"/>
          <p:cNvSpPr>
            <a:spLocks noGrp="1"/>
          </p:cNvSpPr>
          <p:nvPr>
            <p:ph idx="1"/>
          </p:nvPr>
        </p:nvSpPr>
        <p:spPr/>
        <p:txBody>
          <a:bodyPr/>
          <a:lstStyle/>
          <a:p>
            <a:pPr marL="342900" indent="-342900">
              <a:buFontTx/>
              <a:buAutoNum type="arabicPeriod"/>
            </a:pPr>
            <a:r>
              <a:rPr lang="en-US" dirty="0">
                <a:latin typeface="Arial" charset="0"/>
              </a:rPr>
              <a:t>Process yield has been declining over the last two programs, which will lead to more defects being found in test.  To improve process yield, focus on improving the code review phase yield as it is only 37.5%. Try reviewing at a slower pace and take a break between the code and code review phase.</a:t>
            </a:r>
          </a:p>
          <a:p>
            <a:pPr marL="342900" indent="-342900">
              <a:buFontTx/>
              <a:buAutoNum type="arabicPeriod"/>
            </a:pPr>
            <a:r>
              <a:rPr lang="en-US" dirty="0">
                <a:latin typeface="Arial" charset="0"/>
              </a:rPr>
              <a:t>Review type 70 &amp; 80 defects in the defect log and update review checklists to find and fix defects prior to test. They are the most costly and they are currently making it through to the failure phases.</a:t>
            </a:r>
          </a:p>
          <a:p>
            <a:pPr marL="342900" indent="-342900">
              <a:buFontTx/>
              <a:buAutoNum type="arabicPeriod"/>
            </a:pPr>
            <a:r>
              <a:rPr lang="en-US" dirty="0">
                <a:latin typeface="Arial" charset="0"/>
              </a:rPr>
              <a:t>Implement design verification techniques to improve the effectives of design reviews and reduce the number of defects making it into test.</a:t>
            </a:r>
          </a:p>
        </p:txBody>
      </p:sp>
      <p:pic>
        <p:nvPicPr>
          <p:cNvPr id="48132" name="Picture 2" descr="C:\Documents and Settings\tchick\Local Settings\Temporary Internet Files\Content.IE5\IJOLA5U7\MCj043471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513" y="1397000"/>
            <a:ext cx="579437" cy="608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133" name="Picture 2" descr="C:\Documents and Settings\tchick\Local Settings\Temporary Internet Files\Content.IE5\IJOLA5U7\MCj043471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563" y="3197225"/>
            <a:ext cx="579437" cy="608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7859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atin typeface="Arial" charset="0"/>
              </a:rPr>
              <a:t>Review of Process Improvement</a:t>
            </a:r>
          </a:p>
        </p:txBody>
      </p:sp>
      <p:sp>
        <p:nvSpPr>
          <p:cNvPr id="49155" name="Rectangle 3"/>
          <p:cNvSpPr>
            <a:spLocks noGrp="1" noChangeArrowheads="1"/>
          </p:cNvSpPr>
          <p:nvPr>
            <p:ph idx="1"/>
          </p:nvPr>
        </p:nvSpPr>
        <p:spPr/>
        <p:txBody>
          <a:bodyPr/>
          <a:lstStyle/>
          <a:p>
            <a:pPr marL="0" indent="0" eaLnBrk="1" hangingPunct="1"/>
            <a:r>
              <a:rPr lang="en-US" dirty="0">
                <a:latin typeface="Arial" charset="0"/>
              </a:rPr>
              <a:t>From the Planning presentation, recall that the steps are to measure, analyze, and improve. </a:t>
            </a:r>
          </a:p>
          <a:p>
            <a:pPr marL="0" indent="0" eaLnBrk="1" hangingPunct="1"/>
            <a:r>
              <a:rPr lang="en-US" dirty="0">
                <a:latin typeface="Arial" charset="0"/>
              </a:rPr>
              <a:t>We will apply the following performance improvement steps</a:t>
            </a:r>
          </a:p>
          <a:p>
            <a:pPr lvl="1" eaLnBrk="1" hangingPunct="1"/>
            <a:r>
              <a:rPr lang="en-US" dirty="0">
                <a:latin typeface="Arial" charset="0"/>
              </a:rPr>
              <a:t>Characterize and analyze current performance</a:t>
            </a:r>
          </a:p>
          <a:p>
            <a:pPr lvl="1" eaLnBrk="1" hangingPunct="1"/>
            <a:r>
              <a:rPr lang="en-US" dirty="0">
                <a:latin typeface="Arial" charset="0"/>
              </a:rPr>
              <a:t>Generate Process Improvement Proposals (PIPs)</a:t>
            </a:r>
          </a:p>
          <a:p>
            <a:pPr lvl="1" eaLnBrk="1" hangingPunct="1"/>
            <a:r>
              <a:rPr lang="en-US" dirty="0">
                <a:latin typeface="Arial" charset="0"/>
              </a:rPr>
              <a:t>Set performance goals</a:t>
            </a:r>
          </a:p>
          <a:p>
            <a:pPr lvl="1" eaLnBrk="1" hangingPunct="1"/>
            <a:r>
              <a:rPr lang="en-US" dirty="0">
                <a:latin typeface="Arial" charset="0"/>
              </a:rPr>
              <a:t>Evaluate and select PIPs for implementation</a:t>
            </a:r>
          </a:p>
          <a:p>
            <a:pPr lvl="1" eaLnBrk="1" hangingPunct="1"/>
            <a:r>
              <a:rPr lang="en-US" dirty="0">
                <a:latin typeface="Arial" charset="0"/>
              </a:rPr>
              <a:t>Implement PIPs</a:t>
            </a:r>
          </a:p>
          <a:p>
            <a:pPr lvl="1" eaLnBrk="1" hangingPunct="1"/>
            <a:r>
              <a:rPr lang="en-US" dirty="0">
                <a:latin typeface="Arial" charset="0"/>
              </a:rPr>
              <a:t>Gather more data and evaluate the results</a:t>
            </a:r>
          </a:p>
        </p:txBody>
      </p:sp>
      <p:sp>
        <p:nvSpPr>
          <p:cNvPr id="49156" name="Line 4"/>
          <p:cNvSpPr>
            <a:spLocks noChangeShapeType="1"/>
          </p:cNvSpPr>
          <p:nvPr/>
        </p:nvSpPr>
        <p:spPr bwMode="auto">
          <a:xfrm>
            <a:off x="-120650" y="4056063"/>
            <a:ext cx="635000" cy="0"/>
          </a:xfrm>
          <a:prstGeom prst="line">
            <a:avLst/>
          </a:prstGeom>
          <a:noFill/>
          <a:ln w="76200" cap="rnd">
            <a:solidFill>
              <a:schemeClr val="tx2"/>
            </a:solidFill>
            <a:round/>
            <a:headEnd/>
            <a:tailEnd type="triangle" w="med" len="me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Tree>
    <p:extLst>
      <p:ext uri="{BB962C8B-B14F-4D97-AF65-F5344CB8AC3E}">
        <p14:creationId xmlns:p14="http://schemas.microsoft.com/office/powerpoint/2010/main" val="3755096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normAutofit/>
          </a:bodyPr>
          <a:lstStyle/>
          <a:p>
            <a:r>
              <a:rPr lang="en-US" smtClean="0">
                <a:latin typeface="Arial" charset="0"/>
              </a:rPr>
              <a:t>Implement PIPs - 1</a:t>
            </a:r>
            <a:endParaRPr lang="en-US">
              <a:latin typeface="Arial" charset="0"/>
            </a:endParaRPr>
          </a:p>
        </p:txBody>
      </p:sp>
      <p:sp>
        <p:nvSpPr>
          <p:cNvPr id="50179" name="Content Placeholder 2"/>
          <p:cNvSpPr>
            <a:spLocks noGrp="1"/>
          </p:cNvSpPr>
          <p:nvPr>
            <p:ph idx="1"/>
          </p:nvPr>
        </p:nvSpPr>
        <p:spPr/>
        <p:txBody>
          <a:bodyPr/>
          <a:lstStyle/>
          <a:p>
            <a:pPr marL="457200" indent="-457200"/>
            <a:r>
              <a:rPr lang="en-US" dirty="0" smtClean="0">
                <a:latin typeface="Arial" charset="0"/>
              </a:rPr>
              <a:t>1.	Process yield has been declining over the last two programs, which will lead to more defects being found in test.  To improve process yield, focus on improving the code review phase yield as it is only 37.5%. Try reviewing at a slower pace and take a break between the code and code review phase.</a:t>
            </a:r>
          </a:p>
          <a:p>
            <a:pPr marL="749300" lvl="1" indent="-177800">
              <a:buFont typeface="Arial" charset="0"/>
              <a:buChar char="•"/>
            </a:pPr>
            <a:r>
              <a:rPr lang="en-US" dirty="0" smtClean="0">
                <a:latin typeface="Arial" charset="0"/>
              </a:rPr>
              <a:t>Update process script to take short break between code and code review phase</a:t>
            </a:r>
          </a:p>
          <a:p>
            <a:pPr marL="749300" lvl="1" indent="-177800">
              <a:buFont typeface="Arial" charset="0"/>
              <a:buChar char="•"/>
            </a:pPr>
            <a:r>
              <a:rPr lang="en-US" dirty="0" smtClean="0">
                <a:latin typeface="Arial" charset="0"/>
              </a:rPr>
              <a:t>Increase the code review phase time in the plan</a:t>
            </a:r>
            <a:endParaRPr lang="en-US" dirty="0">
              <a:latin typeface="Arial" charset="0"/>
            </a:endParaRPr>
          </a:p>
        </p:txBody>
      </p:sp>
    </p:spTree>
    <p:extLst>
      <p:ext uri="{BB962C8B-B14F-4D97-AF65-F5344CB8AC3E}">
        <p14:creationId xmlns:p14="http://schemas.microsoft.com/office/powerpoint/2010/main" val="3261949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normAutofit/>
          </a:bodyPr>
          <a:lstStyle/>
          <a:p>
            <a:r>
              <a:rPr lang="en-US">
                <a:latin typeface="Arial" charset="0"/>
              </a:rPr>
              <a:t>Implement PIPs - 2</a:t>
            </a:r>
          </a:p>
        </p:txBody>
      </p:sp>
      <p:sp>
        <p:nvSpPr>
          <p:cNvPr id="51203" name="Content Placeholder 2"/>
          <p:cNvSpPr>
            <a:spLocks noGrp="1"/>
          </p:cNvSpPr>
          <p:nvPr>
            <p:ph idx="1"/>
          </p:nvPr>
        </p:nvSpPr>
        <p:spPr/>
        <p:txBody>
          <a:bodyPr/>
          <a:lstStyle/>
          <a:p>
            <a:pPr marL="457200" indent="-457200"/>
            <a:r>
              <a:rPr lang="en-US" dirty="0">
                <a:latin typeface="Arial" charset="0"/>
              </a:rPr>
              <a:t>2. 	Review type 70 &amp; 80 defects in the defect log and update review checklists to find and fix defects prior to test. They are the most costly and they are currently making it through to the failure phases.</a:t>
            </a:r>
          </a:p>
          <a:p>
            <a:pPr marL="749300" lvl="1" indent="-177800"/>
            <a:r>
              <a:rPr lang="en-US" dirty="0">
                <a:solidFill>
                  <a:srgbClr val="000000"/>
                </a:solidFill>
                <a:latin typeface="Arial" charset="0"/>
              </a:rPr>
              <a:t>Review defect log</a:t>
            </a:r>
          </a:p>
          <a:p>
            <a:pPr marL="749300" lvl="1" indent="-177800"/>
            <a:r>
              <a:rPr lang="en-US" dirty="0">
                <a:solidFill>
                  <a:srgbClr val="000000"/>
                </a:solidFill>
                <a:latin typeface="Arial" charset="0"/>
              </a:rPr>
              <a:t>Update Code Review Checklist to look for the defects that are escaping to compile and test</a:t>
            </a:r>
          </a:p>
        </p:txBody>
      </p:sp>
    </p:spTree>
    <p:extLst>
      <p:ext uri="{BB962C8B-B14F-4D97-AF65-F5344CB8AC3E}">
        <p14:creationId xmlns:p14="http://schemas.microsoft.com/office/powerpoint/2010/main" val="3782319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Characterize and Analyze Current Performance</a:t>
            </a:r>
            <a:endParaRPr lang="en-US"/>
          </a:p>
        </p:txBody>
      </p:sp>
      <p:sp>
        <p:nvSpPr>
          <p:cNvPr id="6147" name="Rectangle 3"/>
          <p:cNvSpPr>
            <a:spLocks noGrp="1" noChangeArrowheads="1"/>
          </p:cNvSpPr>
          <p:nvPr>
            <p:ph idx="1"/>
          </p:nvPr>
        </p:nvSpPr>
        <p:spPr/>
        <p:txBody>
          <a:bodyPr/>
          <a:lstStyle/>
          <a:p>
            <a:r>
              <a:rPr lang="en-US" smtClean="0"/>
              <a:t>To understand current quality performance, you must</a:t>
            </a:r>
          </a:p>
          <a:p>
            <a:pPr lvl="1"/>
            <a:r>
              <a:rPr lang="en-US" smtClean="0"/>
              <a:t>have a sufficient number of data points to draw upon</a:t>
            </a:r>
          </a:p>
          <a:p>
            <a:pPr lvl="1"/>
            <a:r>
              <a:rPr lang="en-US" smtClean="0"/>
              <a:t>be able to identify the types of defects that are being injected</a:t>
            </a:r>
          </a:p>
          <a:p>
            <a:pPr lvl="1"/>
            <a:r>
              <a:rPr lang="en-US" smtClean="0"/>
              <a:t>determine the effectiveness of your defect removal activities</a:t>
            </a:r>
          </a:p>
          <a:p>
            <a:pPr lvl="1"/>
            <a:r>
              <a:rPr lang="en-US" smtClean="0"/>
              <a:t>characterize how quality affects productivity</a:t>
            </a:r>
          </a:p>
          <a:p>
            <a:pPr lvl="1"/>
            <a:r>
              <a:rPr lang="en-US" smtClean="0"/>
              <a:t>understand whether you are consistently delivering a zero to low defect product</a:t>
            </a:r>
          </a:p>
          <a:p>
            <a:pPr lvl="1"/>
            <a:endParaRPr lang="en-US" dirty="0"/>
          </a:p>
        </p:txBody>
      </p:sp>
    </p:spTree>
    <p:extLst>
      <p:ext uri="{BB962C8B-B14F-4D97-AF65-F5344CB8AC3E}">
        <p14:creationId xmlns:p14="http://schemas.microsoft.com/office/powerpoint/2010/main" val="1521666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latin typeface="Arial" charset="0"/>
              </a:rPr>
              <a:t>Review of Process Improvement</a:t>
            </a:r>
          </a:p>
        </p:txBody>
      </p:sp>
      <p:sp>
        <p:nvSpPr>
          <p:cNvPr id="52227" name="Rectangle 3"/>
          <p:cNvSpPr>
            <a:spLocks noGrp="1" noChangeArrowheads="1"/>
          </p:cNvSpPr>
          <p:nvPr>
            <p:ph idx="1"/>
          </p:nvPr>
        </p:nvSpPr>
        <p:spPr/>
        <p:txBody>
          <a:bodyPr/>
          <a:lstStyle/>
          <a:p>
            <a:pPr marL="0" indent="0" eaLnBrk="1" hangingPunct="1"/>
            <a:r>
              <a:rPr lang="en-US">
                <a:latin typeface="Arial" charset="0"/>
              </a:rPr>
              <a:t>From the Planning presentation, recall that the steps are to measure, analyze, and improve. </a:t>
            </a:r>
          </a:p>
          <a:p>
            <a:pPr marL="0" indent="0" eaLnBrk="1" hangingPunct="1"/>
            <a:r>
              <a:rPr lang="en-US">
                <a:latin typeface="Arial" charset="0"/>
              </a:rPr>
              <a:t>We will apply the following performance improvement steps</a:t>
            </a:r>
          </a:p>
          <a:p>
            <a:pPr lvl="1" eaLnBrk="1" hangingPunct="1"/>
            <a:r>
              <a:rPr lang="en-US">
                <a:latin typeface="Arial" charset="0"/>
              </a:rPr>
              <a:t>Characterize and analyze current performance</a:t>
            </a:r>
          </a:p>
          <a:p>
            <a:pPr lvl="1" eaLnBrk="1" hangingPunct="1"/>
            <a:r>
              <a:rPr lang="en-US">
                <a:latin typeface="Arial" charset="0"/>
              </a:rPr>
              <a:t>Generate Process Improvement Proposals (PIPs)</a:t>
            </a:r>
          </a:p>
          <a:p>
            <a:pPr lvl="1" eaLnBrk="1" hangingPunct="1"/>
            <a:r>
              <a:rPr lang="en-US">
                <a:latin typeface="Arial" charset="0"/>
              </a:rPr>
              <a:t>Set performance goals</a:t>
            </a:r>
          </a:p>
          <a:p>
            <a:pPr lvl="1" eaLnBrk="1" hangingPunct="1"/>
            <a:r>
              <a:rPr lang="en-US">
                <a:latin typeface="Arial" charset="0"/>
              </a:rPr>
              <a:t>Evaluate and select PIPs for implementation</a:t>
            </a:r>
          </a:p>
          <a:p>
            <a:pPr lvl="1" eaLnBrk="1" hangingPunct="1"/>
            <a:r>
              <a:rPr lang="en-US">
                <a:latin typeface="Arial" charset="0"/>
              </a:rPr>
              <a:t>Implement PIPs</a:t>
            </a:r>
          </a:p>
          <a:p>
            <a:pPr lvl="1" eaLnBrk="1" hangingPunct="1"/>
            <a:r>
              <a:rPr lang="en-US">
                <a:latin typeface="Arial" charset="0"/>
              </a:rPr>
              <a:t>Gather more data and evaluate the results</a:t>
            </a:r>
          </a:p>
        </p:txBody>
      </p:sp>
      <p:sp>
        <p:nvSpPr>
          <p:cNvPr id="52228" name="Line 4"/>
          <p:cNvSpPr>
            <a:spLocks noChangeShapeType="1"/>
          </p:cNvSpPr>
          <p:nvPr/>
        </p:nvSpPr>
        <p:spPr bwMode="auto">
          <a:xfrm>
            <a:off x="-111125" y="4467225"/>
            <a:ext cx="635000" cy="0"/>
          </a:xfrm>
          <a:prstGeom prst="line">
            <a:avLst/>
          </a:prstGeom>
          <a:noFill/>
          <a:ln w="76200" cap="rnd">
            <a:solidFill>
              <a:schemeClr val="tx2"/>
            </a:solidFill>
            <a:round/>
            <a:headEnd/>
            <a:tailEnd type="triangle" w="med" len="med"/>
          </a:ln>
          <a:extLst>
            <a:ext uri="{909E8E84-426E-40dd-AFC4-6F175D3DCCD1}">
              <a14:hiddenFill xmlns="" xmlns:a14="http://schemas.microsoft.com/office/drawing/2010/main">
                <a:noFill/>
              </a14:hiddenFill>
            </a:ext>
          </a:extLst>
        </p:spPr>
        <p:txBody>
          <a:bodyPr lIns="0" tIns="0" rIns="0" bIns="0">
            <a:spAutoFit/>
          </a:bodyPr>
          <a:lstStyle/>
          <a:p>
            <a:endParaRPr lang="en-US"/>
          </a:p>
        </p:txBody>
      </p:sp>
    </p:spTree>
    <p:extLst>
      <p:ext uri="{BB962C8B-B14F-4D97-AF65-F5344CB8AC3E}">
        <p14:creationId xmlns:p14="http://schemas.microsoft.com/office/powerpoint/2010/main" val="1138024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normAutofit/>
          </a:bodyPr>
          <a:lstStyle/>
          <a:p>
            <a:pPr marL="342900" indent="-342900"/>
            <a:r>
              <a:rPr lang="en-US" sz="2800">
                <a:latin typeface="Arial" charset="0"/>
              </a:rPr>
              <a:t>Gather More Data and Evaluate the Results</a:t>
            </a:r>
          </a:p>
        </p:txBody>
      </p:sp>
      <p:sp>
        <p:nvSpPr>
          <p:cNvPr id="53251" name="Text Placeholder 3"/>
          <p:cNvSpPr>
            <a:spLocks noGrp="1"/>
          </p:cNvSpPr>
          <p:nvPr>
            <p:ph idx="1"/>
          </p:nvPr>
        </p:nvSpPr>
        <p:spPr>
          <a:xfrm>
            <a:off x="401933" y="1081757"/>
            <a:ext cx="8320035" cy="5122193"/>
          </a:xfrm>
        </p:spPr>
        <p:txBody>
          <a:bodyPr>
            <a:noAutofit/>
          </a:bodyPr>
          <a:lstStyle/>
          <a:p>
            <a:pPr marL="347663" indent="-347663">
              <a:buSzPct val="100000"/>
              <a:buFontTx/>
              <a:buAutoNum type="arabicPeriod"/>
            </a:pPr>
            <a:r>
              <a:rPr lang="en-US" sz="2000" dirty="0">
                <a:latin typeface="Arial" charset="0"/>
              </a:rPr>
              <a:t>Follow the updated process on a few additional assignments.</a:t>
            </a:r>
          </a:p>
          <a:p>
            <a:pPr marL="347663" indent="-347663">
              <a:buSzPct val="100000"/>
              <a:buFontTx/>
              <a:buAutoNum type="arabicPeriod"/>
            </a:pPr>
            <a:r>
              <a:rPr lang="en-US" sz="2000" dirty="0">
                <a:latin typeface="Arial" charset="0"/>
              </a:rPr>
              <a:t>Evaluate the results. Realize that some process changes, such as adding new phases, may make some of your historical process data less useful.</a:t>
            </a:r>
          </a:p>
          <a:p>
            <a:pPr marL="347663" indent="-347663">
              <a:buSzPct val="100000"/>
              <a:buFontTx/>
              <a:buAutoNum type="arabicPeriod"/>
            </a:pPr>
            <a:r>
              <a:rPr lang="en-US" sz="2000" dirty="0">
                <a:latin typeface="Arial" charset="0"/>
              </a:rPr>
              <a:t>If the data shows improvement, keep the new process. If no improvement is found, then re-evaluate the process changes and revise them.</a:t>
            </a:r>
          </a:p>
          <a:p>
            <a:pPr marL="347663" indent="-347663">
              <a:buSzPct val="100000"/>
              <a:buFontTx/>
              <a:buAutoNum type="arabicPeriod"/>
            </a:pPr>
            <a:r>
              <a:rPr lang="en-US" sz="2000" dirty="0">
                <a:latin typeface="Arial" charset="0"/>
              </a:rPr>
              <a:t>Continue the quality journey</a:t>
            </a:r>
          </a:p>
          <a:p>
            <a:pPr marL="635000" lvl="1" indent="-177800" eaLnBrk="1" hangingPunct="1">
              <a:buFont typeface="Arial" charset="0"/>
              <a:buChar char="•"/>
            </a:pPr>
            <a:r>
              <a:rPr lang="en-US" sz="2000" dirty="0">
                <a:latin typeface="Arial" charset="0"/>
              </a:rPr>
              <a:t>Characterize and analyze current performance</a:t>
            </a:r>
          </a:p>
          <a:p>
            <a:pPr marL="635000" lvl="1" indent="-177800" eaLnBrk="1" hangingPunct="1">
              <a:buFont typeface="Arial" charset="0"/>
              <a:buChar char="•"/>
            </a:pPr>
            <a:r>
              <a:rPr lang="en-US" sz="2000" dirty="0">
                <a:latin typeface="Arial" charset="0"/>
              </a:rPr>
              <a:t>Generate process improvement proposals (PIPs)</a:t>
            </a:r>
          </a:p>
          <a:p>
            <a:pPr marL="635000" lvl="1" indent="-177800" eaLnBrk="1" hangingPunct="1">
              <a:buFont typeface="Arial" charset="0"/>
              <a:buChar char="•"/>
            </a:pPr>
            <a:r>
              <a:rPr lang="en-US" sz="2000" dirty="0">
                <a:latin typeface="Arial" charset="0"/>
              </a:rPr>
              <a:t>Set performance goals</a:t>
            </a:r>
          </a:p>
          <a:p>
            <a:pPr marL="635000" lvl="1" indent="-177800" eaLnBrk="1" hangingPunct="1">
              <a:buFont typeface="Arial" charset="0"/>
              <a:buChar char="•"/>
            </a:pPr>
            <a:r>
              <a:rPr lang="en-US" sz="2000" dirty="0">
                <a:latin typeface="Arial" charset="0"/>
              </a:rPr>
              <a:t>Evaluate and select PIPs for implementation</a:t>
            </a:r>
          </a:p>
          <a:p>
            <a:pPr marL="635000" lvl="1" indent="-177800" eaLnBrk="1" hangingPunct="1">
              <a:buFont typeface="Arial" charset="0"/>
              <a:buChar char="•"/>
            </a:pPr>
            <a:r>
              <a:rPr lang="en-US" sz="2000" dirty="0">
                <a:latin typeface="Arial" charset="0"/>
              </a:rPr>
              <a:t>Implement PIPs</a:t>
            </a:r>
          </a:p>
          <a:p>
            <a:pPr marL="635000" lvl="1" indent="-177800" eaLnBrk="1" hangingPunct="1">
              <a:buFont typeface="Arial" charset="0"/>
              <a:buChar char="•"/>
            </a:pPr>
            <a:r>
              <a:rPr lang="en-US" sz="2000" dirty="0">
                <a:latin typeface="Arial" charset="0"/>
              </a:rPr>
              <a:t>Gather more data and evaluate the results</a:t>
            </a:r>
          </a:p>
        </p:txBody>
      </p:sp>
      <p:pic>
        <p:nvPicPr>
          <p:cNvPr id="53252" name="Picture 2" descr="\\ns01\install\Office\ClipMedia\disk2\FILES\PFILES\MSOFFICE\MEDIA\CNTCD1\ClipArt1\j0213395.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3667" y="4016147"/>
            <a:ext cx="1979332" cy="19274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7573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normAutofit/>
          </a:bodyPr>
          <a:lstStyle/>
          <a:p>
            <a:r>
              <a:rPr lang="en-US">
                <a:latin typeface="Arial" charset="0"/>
              </a:rPr>
              <a:t>Evaluate the Results</a:t>
            </a:r>
          </a:p>
        </p:txBody>
      </p:sp>
      <p:sp>
        <p:nvSpPr>
          <p:cNvPr id="54275" name="Content Placeholder 2"/>
          <p:cNvSpPr>
            <a:spLocks noGrp="1"/>
          </p:cNvSpPr>
          <p:nvPr>
            <p:ph idx="1"/>
          </p:nvPr>
        </p:nvSpPr>
        <p:spPr/>
        <p:txBody>
          <a:bodyPr/>
          <a:lstStyle/>
          <a:p>
            <a:pPr marL="0" indent="0"/>
            <a:r>
              <a:rPr lang="en-US" sz="2000">
                <a:latin typeface="Arial" charset="0"/>
              </a:rPr>
              <a:t>To determine if process improvements have been effective, you should</a:t>
            </a:r>
          </a:p>
          <a:p>
            <a:pPr lvl="1"/>
            <a:r>
              <a:rPr lang="en-US" sz="2000">
                <a:latin typeface="Arial" charset="0"/>
              </a:rPr>
              <a:t>periodically repeat the steps for baselining your work processes and comparing the baseline performance to previously established improvement goals  </a:t>
            </a:r>
          </a:p>
          <a:p>
            <a:pPr lvl="1"/>
            <a:r>
              <a:rPr lang="en-US" sz="2000">
                <a:latin typeface="Arial" charset="0"/>
              </a:rPr>
              <a:t>be careful to avoid the complications of bolstering and clutching</a:t>
            </a:r>
          </a:p>
          <a:p>
            <a:pPr marL="0" indent="0"/>
            <a:r>
              <a:rPr lang="en-US" sz="2000" b="1">
                <a:latin typeface="Arial" charset="0"/>
              </a:rPr>
              <a:t>Bolstering</a:t>
            </a:r>
            <a:r>
              <a:rPr lang="en-US" sz="2000">
                <a:latin typeface="Arial" charset="0"/>
              </a:rPr>
              <a:t> is the selective recall of only those results that reinforce an opinion or belief, usually manifest by forgetting failures and remembering only successes.  Use of all PSP data from all projects should preclude bolstering.</a:t>
            </a:r>
          </a:p>
          <a:p>
            <a:pPr marL="0" indent="0"/>
            <a:r>
              <a:rPr lang="en-US" sz="2000" b="1">
                <a:latin typeface="Arial" charset="0"/>
              </a:rPr>
              <a:t>Clutching</a:t>
            </a:r>
            <a:r>
              <a:rPr lang="en-US" sz="2000">
                <a:latin typeface="Arial" charset="0"/>
              </a:rPr>
              <a:t> is the tendency to perform badly when under pressure or when a good outcome is especially critical, thereby negating successful performance on past projects when using the same processes.  By following established processes and using data (rather than instinct) as a basis for instantiating process changes, clutching can be minimized or avoided.</a:t>
            </a:r>
          </a:p>
        </p:txBody>
      </p:sp>
    </p:spTree>
    <p:extLst>
      <p:ext uri="{BB962C8B-B14F-4D97-AF65-F5344CB8AC3E}">
        <p14:creationId xmlns:p14="http://schemas.microsoft.com/office/powerpoint/2010/main" val="993064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a:latin typeface="Arial" charset="0"/>
              </a:rPr>
              <a:t>Set realistic and challenging goals by using data analysis to</a:t>
            </a:r>
          </a:p>
          <a:p>
            <a:pPr lvl="1">
              <a:buFont typeface="Arial" charset="0"/>
              <a:buChar char="•"/>
            </a:pPr>
            <a:r>
              <a:rPr lang="en-US" dirty="0">
                <a:latin typeface="Arial" charset="0"/>
              </a:rPr>
              <a:t>identify problem areas</a:t>
            </a:r>
          </a:p>
          <a:p>
            <a:pPr lvl="1">
              <a:buFont typeface="Arial" charset="0"/>
              <a:buChar char="•"/>
            </a:pPr>
            <a:r>
              <a:rPr lang="en-US" dirty="0">
                <a:latin typeface="Arial" charset="0"/>
              </a:rPr>
              <a:t>determine the root cause of problems</a:t>
            </a:r>
          </a:p>
          <a:p>
            <a:pPr lvl="1">
              <a:buFont typeface="Arial" charset="0"/>
              <a:buChar char="•"/>
            </a:pPr>
            <a:r>
              <a:rPr lang="en-US" dirty="0">
                <a:latin typeface="Arial" charset="0"/>
              </a:rPr>
              <a:t>determine the potential effects of process change</a:t>
            </a:r>
          </a:p>
          <a:p>
            <a:pPr lvl="1">
              <a:buFont typeface="Arial" charset="0"/>
              <a:buChar char="•"/>
            </a:pPr>
            <a:r>
              <a:rPr lang="en-US" dirty="0">
                <a:latin typeface="Arial" charset="0"/>
              </a:rPr>
              <a:t>set quantifiable and challenging improvement </a:t>
            </a:r>
            <a:r>
              <a:rPr lang="en-US" dirty="0" smtClean="0">
                <a:latin typeface="Arial" charset="0"/>
              </a:rPr>
              <a:t>goals</a:t>
            </a:r>
            <a:endParaRPr lang="en-US" dirty="0">
              <a:latin typeface="Arial" charset="0"/>
            </a:endParaRPr>
          </a:p>
        </p:txBody>
      </p:sp>
      <p:sp>
        <p:nvSpPr>
          <p:cNvPr id="55298" name="Title 1"/>
          <p:cNvSpPr>
            <a:spLocks noGrp="1"/>
          </p:cNvSpPr>
          <p:nvPr>
            <p:ph type="title"/>
          </p:nvPr>
        </p:nvSpPr>
        <p:spPr/>
        <p:txBody>
          <a:bodyPr>
            <a:normAutofit/>
          </a:bodyPr>
          <a:lstStyle/>
          <a:p>
            <a:r>
              <a:rPr lang="en-US">
                <a:latin typeface="Arial" charset="0"/>
              </a:rPr>
              <a:t>Continue the Quality Journey</a:t>
            </a:r>
          </a:p>
        </p:txBody>
      </p:sp>
      <p:pic>
        <p:nvPicPr>
          <p:cNvPr id="55300" name="Picture 6" descr="C:\Documents and Settings\tchick\Local Settings\Temporary Internet Files\Content.IE5\ATUNA1IJ\MCj019630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416" y="1085851"/>
            <a:ext cx="2694333" cy="280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8247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atin typeface="Arial" charset="0"/>
              </a:rPr>
              <a:t>Messages to Remember</a:t>
            </a:r>
          </a:p>
        </p:txBody>
      </p:sp>
      <p:sp>
        <p:nvSpPr>
          <p:cNvPr id="56323" name="Rectangle 3"/>
          <p:cNvSpPr>
            <a:spLocks noGrp="1" noChangeArrowheads="1"/>
          </p:cNvSpPr>
          <p:nvPr>
            <p:ph idx="1"/>
          </p:nvPr>
        </p:nvSpPr>
        <p:spPr/>
        <p:txBody>
          <a:bodyPr/>
          <a:lstStyle/>
          <a:p>
            <a:pPr marL="0" indent="0" eaLnBrk="1" hangingPunct="1"/>
            <a:r>
              <a:rPr lang="en-US">
                <a:latin typeface="Arial" charset="0"/>
              </a:rPr>
              <a:t>You cannot know your quality performance without detailed tracking of actual data.</a:t>
            </a:r>
          </a:p>
          <a:p>
            <a:pPr marL="0" indent="0" eaLnBrk="1" hangingPunct="1"/>
            <a:r>
              <a:rPr lang="en-US">
                <a:latin typeface="Arial" charset="0"/>
              </a:rPr>
              <a:t>Performance consistency depends on the early removal of defects.</a:t>
            </a:r>
          </a:p>
          <a:p>
            <a:pPr marL="0" indent="0" eaLnBrk="1" hangingPunct="1"/>
            <a:r>
              <a:rPr lang="en-US">
                <a:latin typeface="Arial" charset="0"/>
              </a:rPr>
              <a:t>Understanding the causes behind defect injections and escapes can lead to many ideas for process changes.</a:t>
            </a:r>
          </a:p>
          <a:p>
            <a:pPr marL="0" indent="0" eaLnBrk="1" hangingPunct="1"/>
            <a:r>
              <a:rPr lang="en-US">
                <a:latin typeface="Arial" charset="0"/>
              </a:rPr>
              <a:t>You can improve quality performance by learning from your data and trying new process ideas.</a:t>
            </a:r>
          </a:p>
          <a:p>
            <a:pPr marL="0" indent="0" eaLnBrk="1" hangingPunct="1"/>
            <a:r>
              <a:rPr lang="en-US">
                <a:latin typeface="Arial" charset="0"/>
              </a:rPr>
              <a:t>Focus on regularly making small improvements and major changes will take care of themselves.</a:t>
            </a:r>
          </a:p>
        </p:txBody>
      </p:sp>
      <p:pic>
        <p:nvPicPr>
          <p:cNvPr id="56324" name="Picture 3" descr="\\ns01\install\Office\ClipMedia\disk2\FILES\PFILES\MSOFFICE\MEDIA\CNTCD1\ClipArt1\j014960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2438" y="147638"/>
            <a:ext cx="923925" cy="1187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8468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4276632" cy="2794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477997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eaLnBrk="1" hangingPunct="1"/>
            <a:r>
              <a:rPr lang="en-US">
                <a:latin typeface="Arial" charset="0"/>
              </a:rPr>
              <a:t>The Data Journey</a:t>
            </a:r>
          </a:p>
        </p:txBody>
      </p:sp>
      <p:sp>
        <p:nvSpPr>
          <p:cNvPr id="2" name="Content Placeholder 1"/>
          <p:cNvSpPr>
            <a:spLocks noGrp="1"/>
          </p:cNvSpPr>
          <p:nvPr>
            <p:ph sz="half" idx="1"/>
          </p:nvPr>
        </p:nvSpPr>
        <p:spPr>
          <a:xfrm>
            <a:off x="4659216" y="1076898"/>
            <a:ext cx="4065683" cy="5136912"/>
          </a:xfrm>
        </p:spPr>
        <p:txBody>
          <a:bodyPr>
            <a:normAutofit/>
          </a:bodyPr>
          <a:lstStyle/>
          <a:p>
            <a:r>
              <a:rPr lang="en-US" dirty="0">
                <a:latin typeface="Arial" charset="0"/>
              </a:rPr>
              <a:t>As we go though a student</a:t>
            </a:r>
            <a:r>
              <a:rPr lang="ja-JP" altLang="en-US" dirty="0">
                <a:latin typeface="Arial" charset="0"/>
              </a:rPr>
              <a:t>’</a:t>
            </a:r>
            <a:r>
              <a:rPr lang="en-US" dirty="0">
                <a:latin typeface="Arial" charset="0"/>
              </a:rPr>
              <a:t>s quality data, begin to ask yourself the following questions:</a:t>
            </a:r>
          </a:p>
          <a:p>
            <a:pPr lvl="1"/>
            <a:r>
              <a:rPr lang="en-US" dirty="0">
                <a:latin typeface="Arial" charset="0"/>
              </a:rPr>
              <a:t>Where can they improve?</a:t>
            </a:r>
          </a:p>
          <a:p>
            <a:pPr lvl="1"/>
            <a:r>
              <a:rPr lang="en-US" dirty="0">
                <a:latin typeface="Arial" charset="0"/>
              </a:rPr>
              <a:t>What issues are affecting them?</a:t>
            </a:r>
          </a:p>
          <a:p>
            <a:pPr lvl="1"/>
            <a:r>
              <a:rPr lang="en-US" dirty="0">
                <a:latin typeface="Arial" charset="0"/>
              </a:rPr>
              <a:t>How could they address these issues?</a:t>
            </a:r>
          </a:p>
          <a:p>
            <a:pPr lvl="1"/>
            <a:r>
              <a:rPr lang="en-US" dirty="0">
                <a:latin typeface="Arial" charset="0"/>
              </a:rPr>
              <a:t>How could they improve?</a:t>
            </a:r>
          </a:p>
          <a:p>
            <a:pPr lvl="1"/>
            <a:r>
              <a:rPr lang="en-US" dirty="0">
                <a:latin typeface="Arial" charset="0"/>
              </a:rPr>
              <a:t>What can they do different?</a:t>
            </a:r>
          </a:p>
          <a:p>
            <a:pPr lvl="1"/>
            <a:r>
              <a:rPr lang="en-US" dirty="0">
                <a:latin typeface="Arial" charset="0"/>
              </a:rPr>
              <a:t>Why should they change?</a:t>
            </a:r>
          </a:p>
          <a:p>
            <a:pPr lvl="1"/>
            <a:r>
              <a:rPr lang="en-US" dirty="0">
                <a:latin typeface="Arial" charset="0"/>
              </a:rPr>
              <a:t>What are the root causes?</a:t>
            </a:r>
          </a:p>
          <a:p>
            <a:endParaRPr lang="en-US" dirty="0"/>
          </a:p>
        </p:txBody>
      </p:sp>
      <p:pic>
        <p:nvPicPr>
          <p:cNvPr id="7172" name="Picture 8" descr="C:\Documents and Settings\tchick\Local Settings\Temporary Internet Files\Content.IE5\ATUNA1IJ\MCBD19857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4278" y="984089"/>
            <a:ext cx="4141788" cy="2954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1996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30" name="Group 38"/>
          <p:cNvGraphicFramePr>
            <a:graphicFrameLocks noGrp="1"/>
          </p:cNvGraphicFramePr>
          <p:nvPr>
            <p:extLst>
              <p:ext uri="{D42A27DB-BD31-4B8C-83A1-F6EECF244321}">
                <p14:modId xmlns:p14="http://schemas.microsoft.com/office/powerpoint/2010/main" val="151156434"/>
              </p:ext>
            </p:extLst>
          </p:nvPr>
        </p:nvGraphicFramePr>
        <p:xfrm>
          <a:off x="388937" y="561975"/>
          <a:ext cx="8323263" cy="5669364"/>
        </p:xfrm>
        <a:graphic>
          <a:graphicData uri="http://schemas.openxmlformats.org/drawingml/2006/table">
            <a:tbl>
              <a:tblPr/>
              <a:tblGrid>
                <a:gridCol w="2040010"/>
                <a:gridCol w="6283253"/>
              </a:tblGrid>
              <a:tr h="27219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bg1"/>
                          </a:solidFill>
                          <a:effectLst/>
                          <a:latin typeface="Arial" charset="0"/>
                          <a:ea typeface="ＭＳ Ｐゴシック" pitchFamily="1" charset="-128"/>
                        </a:rPr>
                        <a:t>Assignment - Process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bg1"/>
                          </a:solidFill>
                          <a:effectLst/>
                          <a:latin typeface="Arial" charset="0"/>
                          <a:ea typeface="ＭＳ Ｐゴシック" pitchFamily="1" charset="-128"/>
                        </a:rPr>
                        <a:t>Process Addition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r>
              <a:tr h="2488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Arial" charset="0"/>
                          <a:ea typeface="ＭＳ Ｐゴシック" pitchFamily="1" charset="-128"/>
                        </a:rPr>
                        <a:t>Program 1 - PSP 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smtClean="0">
                        <a:ln>
                          <a:noFill/>
                        </a:ln>
                        <a:solidFill>
                          <a:srgbClr val="000000"/>
                        </a:solidFill>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74658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Arial" charset="0"/>
                          <a:ea typeface="ＭＳ Ｐゴシック" pitchFamily="1" charset="-128"/>
                        </a:rPr>
                        <a:t>Program 2 - PSP 0.1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cap="none" normalizeH="0" baseline="0" dirty="0" smtClean="0">
                          <a:ln>
                            <a:noFill/>
                          </a:ln>
                          <a:solidFill>
                            <a:srgbClr val="000000"/>
                          </a:solidFill>
                          <a:effectLst/>
                          <a:latin typeface="Arial" charset="0"/>
                          <a:ea typeface="ＭＳ Ｐゴシック" pitchFamily="1" charset="-128"/>
                        </a:rPr>
                        <a:t>estimating and reporting software size</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distributing development time over planned project phases</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using a size counting and coding standard</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recording process </a:t>
                      </a:r>
                      <a:r>
                        <a:rPr kumimoji="0" lang="en-US" sz="1050" b="0" i="0" u="none" strike="noStrike" cap="none" normalizeH="0" baseline="0" dirty="0" smtClean="0">
                          <a:ln>
                            <a:noFill/>
                          </a:ln>
                          <a:solidFill>
                            <a:srgbClr val="000000"/>
                          </a:solidFill>
                          <a:effectLst/>
                          <a:latin typeface="Arial" charset="0"/>
                          <a:ea typeface="ＭＳ Ｐゴシック" pitchFamily="1" charset="-128"/>
                        </a:rPr>
                        <a:t>problems and improvement ideas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12443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Arial" charset="0"/>
                          <a:ea typeface="ＭＳ Ｐゴシック" pitchFamily="1" charset="-128"/>
                        </a:rPr>
                        <a:t>Program 3 - PSP 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PROBE size estimating method and size estimating template</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test report template</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project plan summary additions</a:t>
                      </a:r>
                    </a:p>
                    <a:p>
                      <a:pPr marL="569913" marR="0" lvl="2"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Summary section was added with plan, actual, and to-date productivity.</a:t>
                      </a:r>
                    </a:p>
                    <a:p>
                      <a:pPr marL="569913" marR="0" lvl="2"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Program Size summary includes planned size for all size accounting types.</a:t>
                      </a:r>
                    </a:p>
                    <a:p>
                      <a:pPr marL="569913" marR="0" lvl="2"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All values except the Total Size under Actual in the Program Size Summary are calculated.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9124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Arial" charset="0"/>
                          <a:ea typeface="ＭＳ Ｐゴシック" pitchFamily="1" charset="-128"/>
                        </a:rPr>
                        <a:t>Program 4 - PSP 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task planning template</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schedule planning template</a:t>
                      </a:r>
                    </a:p>
                    <a:p>
                      <a:pPr marL="569913" marR="0" lvl="1"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These are typically used for projects that take several days or weeks, which are not required for the PSP exercises.</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The project plan summary was expanded to include basic process statistics.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14102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Arial" charset="0"/>
                          <a:ea typeface="ＭＳ Ｐゴシック" pitchFamily="1" charset="-128"/>
                        </a:rPr>
                        <a:t>Program 5 - PSP 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design and code reviews</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design review checklist</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code review checklist</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quality planning</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project plan summary additions</a:t>
                      </a:r>
                    </a:p>
                    <a:p>
                      <a:pPr marL="569913" marR="0" lvl="1"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additional summary metrics</a:t>
                      </a:r>
                    </a:p>
                    <a:p>
                      <a:pPr marL="569913" marR="0" lvl="1"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design and code review phases</a:t>
                      </a:r>
                    </a:p>
                    <a:p>
                      <a:pPr marL="569913" marR="0" lvl="1"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defect planning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5806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Arial" charset="0"/>
                          <a:ea typeface="ＭＳ Ｐゴシック" pitchFamily="1" charset="-128"/>
                        </a:rPr>
                        <a:t>Program 6 - PSP 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PSP2.1 design review script</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PSP2.1 design review checklist</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50" b="0" i="0" u="none" strike="noStrike" kern="1200" cap="none" normalizeH="0" baseline="0" dirty="0" smtClean="0">
                          <a:ln>
                            <a:noFill/>
                          </a:ln>
                          <a:solidFill>
                            <a:srgbClr val="000000"/>
                          </a:solidFill>
                          <a:effectLst/>
                          <a:latin typeface="Arial" charset="0"/>
                          <a:ea typeface="ＭＳ Ｐゴシック" pitchFamily="1" charset="-128"/>
                          <a:cs typeface="+mn-cs"/>
                        </a:rPr>
                        <a:t>design specification templates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a:noFill/>
                    </a:lnTlToBr>
                    <a:lnBlToTr>
                      <a:noFill/>
                    </a:lnBlToTr>
                    <a:solidFill>
                      <a:schemeClr val="bg1"/>
                    </a:solidFill>
                  </a:tcPr>
                </a:tc>
              </a:tr>
              <a:tr h="2488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smtClean="0">
                          <a:ln>
                            <a:noFill/>
                          </a:ln>
                          <a:solidFill>
                            <a:srgbClr val="000000"/>
                          </a:solidFill>
                          <a:effectLst/>
                          <a:latin typeface="Arial" charset="0"/>
                          <a:ea typeface="ＭＳ Ｐゴシック" pitchFamily="1" charset="-128"/>
                        </a:rPr>
                        <a:t>Program 7 &amp; 8 - PSP 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Arial" charset="0"/>
                          <a:ea typeface="ＭＳ Ｐゴシック" pitchFamily="1" charset="-128"/>
                        </a:rPr>
                        <a:t>None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4151226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pPr eaLnBrk="1" hangingPunct="1"/>
            <a:r>
              <a:rPr lang="en-US" sz="2800">
                <a:latin typeface="Arial" charset="0"/>
              </a:rPr>
              <a:t>Actual Development Time</a:t>
            </a:r>
          </a:p>
        </p:txBody>
      </p:sp>
      <p:sp>
        <p:nvSpPr>
          <p:cNvPr id="2" name="Content Placeholder 1"/>
          <p:cNvSpPr>
            <a:spLocks noGrp="1"/>
          </p:cNvSpPr>
          <p:nvPr>
            <p:ph sz="half" idx="1"/>
          </p:nvPr>
        </p:nvSpPr>
        <p:spPr/>
        <p:txBody>
          <a:bodyPr/>
          <a:lstStyle/>
          <a:p>
            <a:pPr>
              <a:spcBef>
                <a:spcPts val="1200"/>
              </a:spcBef>
              <a:spcAft>
                <a:spcPct val="0"/>
              </a:spcAft>
            </a:pPr>
            <a:r>
              <a:rPr lang="en-US" sz="2400" dirty="0">
                <a:latin typeface="Arial" charset="0"/>
              </a:rPr>
              <a:t>How much time did the student spend on each program</a:t>
            </a:r>
            <a:r>
              <a:rPr lang="en-US" sz="2400" dirty="0" smtClean="0">
                <a:latin typeface="Arial" charset="0"/>
              </a:rPr>
              <a:t>?</a:t>
            </a:r>
            <a:endParaRPr lang="en-US" sz="2400" dirty="0">
              <a:latin typeface="Arial" charset="0"/>
            </a:endParaRPr>
          </a:p>
          <a:p>
            <a:pPr>
              <a:spcBef>
                <a:spcPts val="1200"/>
              </a:spcBef>
              <a:spcAft>
                <a:spcPct val="0"/>
              </a:spcAft>
            </a:pPr>
            <a:r>
              <a:rPr lang="en-US" sz="2400" dirty="0">
                <a:latin typeface="Arial" charset="0"/>
              </a:rPr>
              <a:t>Where did the student spend most of their time</a:t>
            </a:r>
            <a:r>
              <a:rPr lang="en-US" sz="2400" dirty="0" smtClean="0">
                <a:latin typeface="Arial" charset="0"/>
              </a:rPr>
              <a:t>?</a:t>
            </a:r>
            <a:endParaRPr lang="en-US" sz="2400" dirty="0">
              <a:latin typeface="Arial" charset="0"/>
            </a:endParaRPr>
          </a:p>
          <a:p>
            <a:pPr>
              <a:spcBef>
                <a:spcPts val="1200"/>
              </a:spcBef>
              <a:spcAft>
                <a:spcPct val="0"/>
              </a:spcAft>
            </a:pPr>
            <a:r>
              <a:rPr lang="en-US" sz="2400" dirty="0">
                <a:latin typeface="Arial" charset="0"/>
              </a:rPr>
              <a:t>How did the distribution of time change as the process changed? </a:t>
            </a:r>
          </a:p>
        </p:txBody>
      </p:sp>
      <p:grpSp>
        <p:nvGrpSpPr>
          <p:cNvPr id="9220" name="Group 2"/>
          <p:cNvGrpSpPr>
            <a:grpSpLocks/>
          </p:cNvGrpSpPr>
          <p:nvPr/>
        </p:nvGrpSpPr>
        <p:grpSpPr bwMode="auto">
          <a:xfrm>
            <a:off x="388938" y="1123950"/>
            <a:ext cx="5438578" cy="3548737"/>
            <a:chOff x="3638550" y="1457325"/>
            <a:chExt cx="5308600" cy="3463925"/>
          </a:xfrm>
        </p:grpSpPr>
        <p:pic>
          <p:nvPicPr>
            <p:cNvPr id="9221" name="Picture 10"/>
            <p:cNvPicPr>
              <a:picLocks noChangeAspect="1" noChangeArrowheads="1"/>
            </p:cNvPicPr>
            <p:nvPr/>
          </p:nvPicPr>
          <p:blipFill>
            <a:blip r:embed="rId3">
              <a:extLst>
                <a:ext uri="{28A0092B-C50C-407E-A947-70E740481C1C}">
                  <a14:useLocalDpi xmlns:a14="http://schemas.microsoft.com/office/drawing/2010/main" val="0"/>
                </a:ext>
              </a:extLst>
            </a:blip>
            <a:srcRect t="4553"/>
            <a:stretch>
              <a:fillRect/>
            </a:stretch>
          </p:blipFill>
          <p:spPr bwMode="auto">
            <a:xfrm>
              <a:off x="3638550" y="1457325"/>
              <a:ext cx="5308600" cy="346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22" name="TextBox 1"/>
            <p:cNvSpPr txBox="1">
              <a:spLocks noChangeArrowheads="1"/>
            </p:cNvSpPr>
            <p:nvPr/>
          </p:nvSpPr>
          <p:spPr bwMode="auto">
            <a:xfrm>
              <a:off x="4003849" y="4493841"/>
              <a:ext cx="4857121" cy="31854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800" b="1"/>
                <a:t>1                     2                     3                      4                     5                      6                     7                    8</a:t>
              </a:r>
            </a:p>
            <a:p>
              <a:pPr algn="ctr" eaLnBrk="1" hangingPunct="1">
                <a:spcBef>
                  <a:spcPts val="300"/>
                </a:spcBef>
              </a:pPr>
              <a:r>
                <a:rPr lang="en-US" sz="900" b="1"/>
                <a:t>Program</a:t>
              </a:r>
            </a:p>
          </p:txBody>
        </p:sp>
      </p:grpSp>
    </p:spTree>
    <p:extLst>
      <p:ext uri="{BB962C8B-B14F-4D97-AF65-F5344CB8AC3E}">
        <p14:creationId xmlns:p14="http://schemas.microsoft.com/office/powerpoint/2010/main" val="730508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pPr eaLnBrk="1" hangingPunct="1"/>
            <a:r>
              <a:rPr lang="en-US" sz="2800">
                <a:latin typeface="Arial" charset="0"/>
              </a:rPr>
              <a:t>Percent Planning and Postmortem Time</a:t>
            </a:r>
          </a:p>
        </p:txBody>
      </p:sp>
      <p:sp>
        <p:nvSpPr>
          <p:cNvPr id="2" name="Content Placeholder 1"/>
          <p:cNvSpPr>
            <a:spLocks noGrp="1"/>
          </p:cNvSpPr>
          <p:nvPr>
            <p:ph sz="half" idx="1"/>
          </p:nvPr>
        </p:nvSpPr>
        <p:spPr/>
        <p:txBody>
          <a:bodyPr/>
          <a:lstStyle/>
          <a:p>
            <a:pPr>
              <a:spcBef>
                <a:spcPts val="1200"/>
              </a:spcBef>
              <a:spcAft>
                <a:spcPct val="0"/>
              </a:spcAft>
            </a:pPr>
            <a:r>
              <a:rPr lang="en-US" sz="2400" dirty="0">
                <a:latin typeface="Arial" charset="0"/>
              </a:rPr>
              <a:t>Why is the percentage so high for assignment 4? </a:t>
            </a:r>
          </a:p>
          <a:p>
            <a:pPr>
              <a:spcBef>
                <a:spcPts val="1200"/>
              </a:spcBef>
              <a:spcAft>
                <a:spcPct val="0"/>
              </a:spcAft>
            </a:pPr>
            <a:r>
              <a:rPr lang="en-US" sz="2400" dirty="0">
                <a:latin typeface="Arial" charset="0"/>
              </a:rPr>
              <a:t>Is this spike in the percentage of total time found in planning, postmortem, or both?</a:t>
            </a:r>
          </a:p>
          <a:p>
            <a:endParaRPr lang="en-US" dirty="0"/>
          </a:p>
        </p:txBody>
      </p:sp>
      <p:grpSp>
        <p:nvGrpSpPr>
          <p:cNvPr id="10244" name="Group 1"/>
          <p:cNvGrpSpPr>
            <a:grpSpLocks/>
          </p:cNvGrpSpPr>
          <p:nvPr/>
        </p:nvGrpSpPr>
        <p:grpSpPr bwMode="auto">
          <a:xfrm>
            <a:off x="388938" y="1123950"/>
            <a:ext cx="5446830" cy="3499421"/>
            <a:chOff x="3459163" y="1519238"/>
            <a:chExt cx="5554662" cy="3568700"/>
          </a:xfrm>
        </p:grpSpPr>
        <p:pic>
          <p:nvPicPr>
            <p:cNvPr id="10245" name="Picture 10"/>
            <p:cNvPicPr>
              <a:picLocks noChangeAspect="1" noChangeArrowheads="1"/>
            </p:cNvPicPr>
            <p:nvPr/>
          </p:nvPicPr>
          <p:blipFill>
            <a:blip r:embed="rId3">
              <a:extLst>
                <a:ext uri="{28A0092B-C50C-407E-A947-70E740481C1C}">
                  <a14:useLocalDpi xmlns:a14="http://schemas.microsoft.com/office/drawing/2010/main" val="0"/>
                </a:ext>
              </a:extLst>
            </a:blip>
            <a:srcRect t="4445"/>
            <a:stretch>
              <a:fillRect/>
            </a:stretch>
          </p:blipFill>
          <p:spPr bwMode="auto">
            <a:xfrm>
              <a:off x="3459163" y="1519238"/>
              <a:ext cx="5554662" cy="3568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6" name="TextBox 4"/>
            <p:cNvSpPr txBox="1">
              <a:spLocks noChangeArrowheads="1"/>
            </p:cNvSpPr>
            <p:nvPr/>
          </p:nvSpPr>
          <p:spPr bwMode="auto">
            <a:xfrm>
              <a:off x="3799113" y="4635359"/>
              <a:ext cx="5138057" cy="32852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t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30000"/>
                </a:spcBef>
                <a:spcAft>
                  <a:spcPct val="0"/>
                </a:spcAft>
                <a:defRPr sz="1000">
                  <a:solidFill>
                    <a:schemeClr val="tx1"/>
                  </a:solidFill>
                  <a:latin typeface="Arial" charset="0"/>
                  <a:ea typeface="ＭＳ Ｐゴシック" charset="0"/>
                </a:defRPr>
              </a:lvl6pPr>
              <a:lvl7pPr marL="2971800" indent="-228600" eaLnBrk="0" fontAlgn="base" hangingPunct="0">
                <a:spcBef>
                  <a:spcPct val="30000"/>
                </a:spcBef>
                <a:spcAft>
                  <a:spcPct val="0"/>
                </a:spcAft>
                <a:defRPr sz="1000">
                  <a:solidFill>
                    <a:schemeClr val="tx1"/>
                  </a:solidFill>
                  <a:latin typeface="Arial" charset="0"/>
                  <a:ea typeface="ＭＳ Ｐゴシック" charset="0"/>
                </a:defRPr>
              </a:lvl7pPr>
              <a:lvl8pPr marL="3429000" indent="-228600" eaLnBrk="0" fontAlgn="base" hangingPunct="0">
                <a:spcBef>
                  <a:spcPct val="30000"/>
                </a:spcBef>
                <a:spcAft>
                  <a:spcPct val="0"/>
                </a:spcAft>
                <a:defRPr sz="1000">
                  <a:solidFill>
                    <a:schemeClr val="tx1"/>
                  </a:solidFill>
                  <a:latin typeface="Arial" charset="0"/>
                  <a:ea typeface="ＭＳ Ｐゴシック" charset="0"/>
                </a:defRPr>
              </a:lvl8pPr>
              <a:lvl9pPr marL="3886200" indent="-228600" eaLnBrk="0" fontAlgn="base" hangingPunct="0">
                <a:spcBef>
                  <a:spcPct val="30000"/>
                </a:spcBef>
                <a:spcAft>
                  <a:spcPct val="0"/>
                </a:spcAft>
                <a:defRPr sz="1000">
                  <a:solidFill>
                    <a:schemeClr val="tx1"/>
                  </a:solidFill>
                  <a:latin typeface="Arial" charset="0"/>
                  <a:ea typeface="ＭＳ Ｐゴシック" charset="0"/>
                </a:defRPr>
              </a:lvl9pPr>
            </a:lstStyle>
            <a:p>
              <a:pPr algn="ctr" eaLnBrk="1" hangingPunct="1"/>
              <a:r>
                <a:rPr lang="en-US" sz="800" b="1"/>
                <a:t> 1                      2                       3                       4                      5                       6                      7                      8</a:t>
              </a:r>
            </a:p>
            <a:p>
              <a:pPr algn="ctr" eaLnBrk="1" hangingPunct="1">
                <a:spcBef>
                  <a:spcPts val="300"/>
                </a:spcBef>
              </a:pPr>
              <a:r>
                <a:rPr lang="en-US" sz="900" b="1"/>
                <a:t>Program</a:t>
              </a:r>
            </a:p>
          </p:txBody>
        </p:sp>
      </p:grpSp>
    </p:spTree>
    <p:extLst>
      <p:ext uri="{BB962C8B-B14F-4D97-AF65-F5344CB8AC3E}">
        <p14:creationId xmlns:p14="http://schemas.microsoft.com/office/powerpoint/2010/main" val="18933240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2003-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2003-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Template</Template>
  <TotalTime>135</TotalTime>
  <Words>4114</Words>
  <Application>Microsoft Office PowerPoint</Application>
  <PresentationFormat>On-screen Show (4:3)</PresentationFormat>
  <Paragraphs>512</Paragraphs>
  <Slides>55</Slides>
  <Notes>54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55</vt:i4>
      </vt:variant>
    </vt:vector>
  </HeadingPairs>
  <TitlesOfParts>
    <vt:vector size="59" baseType="lpstr">
      <vt:lpstr>MS PGothic</vt:lpstr>
      <vt:lpstr>Arial</vt:lpstr>
      <vt:lpstr>Calibri</vt:lpstr>
      <vt:lpstr>PSP Template</vt:lpstr>
      <vt:lpstr>PSP Advanced Understanding and Improving Quality Performance </vt:lpstr>
      <vt:lpstr>PowerPoint Presentation</vt:lpstr>
      <vt:lpstr>Lecture Topics</vt:lpstr>
      <vt:lpstr>Review of Process Improvement</vt:lpstr>
      <vt:lpstr>Characterize and Analyze Current Performance</vt:lpstr>
      <vt:lpstr>The Data Journey</vt:lpstr>
      <vt:lpstr>PowerPoint Presentation</vt:lpstr>
      <vt:lpstr>Actual Development Time</vt:lpstr>
      <vt:lpstr>Percent Planning and Postmortem Time</vt:lpstr>
      <vt:lpstr>Percent Planning Time</vt:lpstr>
      <vt:lpstr>Percent Postmortem Time - 1</vt:lpstr>
      <vt:lpstr>Percent Postmortem Time - 2</vt:lpstr>
      <vt:lpstr>Percent Postmortem Time - 3 </vt:lpstr>
      <vt:lpstr>How Did the Distribution of Time Change as  the Process Changed?</vt:lpstr>
      <vt:lpstr>How Did Additional Phases and Tasks Affect Productivity?</vt:lpstr>
      <vt:lpstr>How Is the Student Able to Do More Work in the Same Amount of Time?</vt:lpstr>
      <vt:lpstr>Where Are Most Defects Injected?</vt:lpstr>
      <vt:lpstr>Where Are Most Defects Removed?</vt:lpstr>
      <vt:lpstr>How Effective Are the Student’s Reviews? - Yield</vt:lpstr>
      <vt:lpstr>How Effective Are the Student’s Reviews? – Phase Yield</vt:lpstr>
      <vt:lpstr>How Effective Are the Student’s Reviews? – Process Yield</vt:lpstr>
      <vt:lpstr>How Efficient Are the Different Process Phases at Removing Defects? - 1</vt:lpstr>
      <vt:lpstr>How Efficient Are the Different Process Phases at Removing Defects? - 2</vt:lpstr>
      <vt:lpstr>How Does Review Effectiveness Affect the Time Spent in Test?</vt:lpstr>
      <vt:lpstr>What Is the Cost of Quality (COQ)?</vt:lpstr>
      <vt:lpstr>Failure Cost of Quality</vt:lpstr>
      <vt:lpstr>Appraisal Cost of Quality</vt:lpstr>
      <vt:lpstr>Total Cost of Quality</vt:lpstr>
      <vt:lpstr>Appraisal to Failure Ratio (A/FR)</vt:lpstr>
      <vt:lpstr>What Does the Student Know About the Defects They Inject/Remove? </vt:lpstr>
      <vt:lpstr>What Are the Most Common Types of Defects?</vt:lpstr>
      <vt:lpstr>Which Defects Cost the Most?</vt:lpstr>
      <vt:lpstr>What Types of Defects Are Injected Most in the Design and Code Phases?</vt:lpstr>
      <vt:lpstr>What Types of Defects Are Injected Most in the Design and Code Phases?</vt:lpstr>
      <vt:lpstr>What Types of Defects Are Primarily Removed in Compile and Test Phases? </vt:lpstr>
      <vt:lpstr>What Types of Defects Are Primarily Removed in Compile and Test Phases? </vt:lpstr>
      <vt:lpstr>What Had the Largest Average Fix Time?  What Had the Largest Total Fix Time?</vt:lpstr>
      <vt:lpstr>What Had the Largest Average Fix Time?  What Had the Largest Total Fix Time?</vt:lpstr>
      <vt:lpstr>Generate Process Improvement Proposals (PIPs)</vt:lpstr>
      <vt:lpstr>Example PIPs</vt:lpstr>
      <vt:lpstr>Review of Process Improvement</vt:lpstr>
      <vt:lpstr>Set Performance Goals</vt:lpstr>
      <vt:lpstr>A Quality Goal Consideration</vt:lpstr>
      <vt:lpstr>Review of Process Improvement</vt:lpstr>
      <vt:lpstr>Which PIPs Could Improve Code Review Effectiveness?</vt:lpstr>
      <vt:lpstr>Which PIPs Could Improve Code Review Effectiveness?</vt:lpstr>
      <vt:lpstr>Review of Process Improvement</vt:lpstr>
      <vt:lpstr>Implement PIPs - 1</vt:lpstr>
      <vt:lpstr>Implement PIPs - 2</vt:lpstr>
      <vt:lpstr>Review of Process Improvement</vt:lpstr>
      <vt:lpstr>Gather More Data and Evaluate the Results</vt:lpstr>
      <vt:lpstr>Evaluate the Results</vt:lpstr>
      <vt:lpstr>Continue the Quality Journey</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28</cp:revision>
  <cp:lastPrinted>2015-11-05T19:18:24Z</cp:lastPrinted>
  <dcterms:created xsi:type="dcterms:W3CDTF">2016-03-14T18:33:10Z</dcterms:created>
  <dcterms:modified xsi:type="dcterms:W3CDTF">2018-09-06T00:14:34Z</dcterms:modified>
</cp:coreProperties>
</file>